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03" r:id="rId1"/>
  </p:sldMasterIdLst>
  <p:notesMasterIdLst>
    <p:notesMasterId r:id="rId13"/>
  </p:notesMasterIdLst>
  <p:sldIdLst>
    <p:sldId id="694" r:id="rId2"/>
    <p:sldId id="345" r:id="rId3"/>
    <p:sldId id="357" r:id="rId4"/>
    <p:sldId id="359" r:id="rId5"/>
    <p:sldId id="347" r:id="rId6"/>
    <p:sldId id="349" r:id="rId7"/>
    <p:sldId id="364" r:id="rId8"/>
    <p:sldId id="366" r:id="rId9"/>
    <p:sldId id="362" r:id="rId10"/>
    <p:sldId id="693" r:id="rId11"/>
    <p:sldId id="695" r:id="rId1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1" autoAdjust="0"/>
    <p:restoredTop sz="94366" autoAdjust="0"/>
  </p:normalViewPr>
  <p:slideViewPr>
    <p:cSldViewPr>
      <p:cViewPr varScale="1">
        <p:scale>
          <a:sx n="67" d="100"/>
          <a:sy n="67" d="100"/>
        </p:scale>
        <p:origin x="1084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7FF34E5E-356B-4063-B015-33135E42FA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9472EE7-0FF5-4CF3-8F1F-5E886AF85EE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411DA49E-81A6-4A24-8C7C-D0160322BDC4}" type="datetimeFigureOut">
              <a:rPr lang="zh-CN" altLang="en-US"/>
              <a:pPr>
                <a:defRPr/>
              </a:pPr>
              <a:t>2020/3/23 Monday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80016836-962A-4971-A264-B27D4DDB07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D2663FB5-E48B-42C1-84C2-D054574E8B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437342-A51F-4EA6-9081-A06805DC5FB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A815E2-A924-49E6-8F15-4BD344C516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EE82A50-E8D1-46B2-901C-DD2C04100BCB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673320-5415-43D0-9E90-623BD668C42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8912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Spiglet is a subset of Piglet. </a:t>
            </a:r>
          </a:p>
          <a:p>
            <a:r>
              <a:rPr lang="en-US" altLang="zh-CN" dirty="0"/>
              <a:t>The grammar for Spiglet differs from that of Piglet in two ways: </a:t>
            </a:r>
          </a:p>
          <a:p>
            <a:pPr marL="171450" indent="-171450">
              <a:buFontTx/>
              <a:buChar char="-"/>
            </a:pPr>
            <a:r>
              <a:rPr lang="en-US" altLang="zh-CN" dirty="0" err="1"/>
              <a:t>StmtExp</a:t>
            </a:r>
            <a:r>
              <a:rPr lang="en-US" altLang="zh-CN" dirty="0"/>
              <a:t> is not an Exp in Spiglet, and </a:t>
            </a:r>
          </a:p>
          <a:p>
            <a:pPr marL="171450" indent="-171450">
              <a:buFontTx/>
              <a:buChar char="-"/>
            </a:pPr>
            <a:r>
              <a:rPr lang="en-US" altLang="zh-CN" dirty="0"/>
              <a:t>- in many places, </a:t>
            </a:r>
            <a:r>
              <a:rPr lang="en-US" altLang="zh-CN" dirty="0" err="1"/>
              <a:t>Exp</a:t>
            </a:r>
            <a:r>
              <a:rPr lang="en-US" altLang="zh-CN" dirty="0"/>
              <a:t> is replaced with </a:t>
            </a:r>
            <a:r>
              <a:rPr lang="en-US" altLang="zh-CN" dirty="0" err="1"/>
              <a:t>SimpleExp</a:t>
            </a:r>
            <a:r>
              <a:rPr lang="en-US" altLang="zh-CN" dirty="0"/>
              <a:t> or Temp.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673320-5415-43D0-9E90-623BD668C42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6140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673320-5415-43D0-9E90-623BD668C42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3005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D7E68-B5CA-4D30-A156-94A83EEB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A4FDA-6613-4A29-8803-AFF80CC20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71CF0-E0ED-4CD2-940C-6484C3BEF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6349D7-69CE-4404-8110-C3946E924A6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0035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5AB9D-39A0-4F4A-BB47-34F0B3FB8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CB918-7D5A-44BE-9C63-CB8C5055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F481F-AC53-4BE3-8740-C0351E41C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5D4846-8C8E-4138-896C-CB416298B15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89047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5825B-5F17-4304-9213-216CE1797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E5601-B7AA-42CB-A52C-3561456EA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429B4F-B99B-44D6-BB9D-94A9402C0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8E31E6-6675-49C4-831D-9DBC1B090125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11642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1pPr>
            <a:lvl2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2pPr>
            <a:lvl3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3pPr>
            <a:lvl4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4pPr>
            <a:lvl5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CB709-16B6-4CCB-AFBB-3B514033C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EFA6B-5314-433E-BC09-C01E4051D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6D7FB-60D8-43E0-A75B-59B1CC3EE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A2CCF5-8FA1-4908-A135-3A6ECFE0A319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974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10F65-FC45-410D-8A4E-ECFC53E0D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94839-F348-4059-AED4-32DA1D1DE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E7729-8A06-4A43-A455-68A532239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F745DF-EA54-447E-94FD-0A4216B1556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08842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D9C183A-C07C-4169-8899-9A38C71CD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54D2249-2A54-4CC2-AF71-60D142E90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9C2A5B8-265E-45E9-B428-D3A69460F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93B282-B884-416B-9CD6-A5E00198F37F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2394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E353FBA-AFA9-4D8E-AFDD-592ACD2FA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807B525-758F-438C-8569-4091F5BE6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6864194-EFF4-4988-9512-24FC605C7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DF7484-1747-4DEF-977A-9D0234298404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91957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6A2D129-0E08-4873-B076-0DBF2ED8E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174E422-C770-4D46-A9FC-4E6029074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564C72B-CBC9-48A8-BA2A-0ABABA76B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F099C5-353C-42FF-B94A-9B757701A4B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31841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686E92B2-46A8-4DB9-9493-757499F9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F64EAD2-ACBE-4275-A8A5-D855F690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8FAA688-7803-4748-9844-BFCCCB06D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320CC22-DD7F-498D-80C3-14DAD2117E1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92718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C854A7D-E86A-4CE3-A192-6CA01BEFB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74DC302-25FD-4A18-B762-BFE0AE46A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8938853-02D4-41C7-9160-4ABA2F7E9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03A90D-9882-481C-9F7D-21760FA374D7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35622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78D6CB3-D783-460C-AD02-C4B83CD51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33967AA-7108-425C-B646-CFE9D2486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0FBFB7B-B722-4F1A-81FD-46A50E63C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1D93D3-AC1C-4E16-A153-95B0D709E38E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26378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1A5F1D-FB48-4F08-83AD-953B67D7D62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6679D20D-74F5-4732-817A-9F3B97F234D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F0671-8E34-4B17-B5BC-9149F876E6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05488-0B53-4B8C-AF27-C29DBA3C21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F8426-EF20-4BE6-BBDA-D9910D656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C0730068-BF77-4EC8-81F6-B04595C0408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FF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宋体" pitchFamily="2" charset="-122"/>
          <a:ea typeface="宋体" pitchFamily="2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itchFamily="2" charset="-122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itchFamily="2" charset="-122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itchFamily="2" charset="-122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itchFamily="2" charset="-122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EAAADD58-FF6A-4A27-AFDC-632B0952DE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36613"/>
            <a:ext cx="9144000" cy="150336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zh-CN" altLang="en-US" sz="6600" b="0" dirty="0">
                <a:latin typeface="+mj-ea"/>
                <a:cs typeface="Calibri" panose="020F0502020204030204" pitchFamily="34" charset="0"/>
              </a:rPr>
              <a:t>编译实习</a:t>
            </a:r>
          </a:p>
        </p:txBody>
      </p:sp>
      <p:sp>
        <p:nvSpPr>
          <p:cNvPr id="3075" name="副标题 2">
            <a:extLst>
              <a:ext uri="{FF2B5EF4-FFF2-40B4-BE49-F238E27FC236}">
                <a16:creationId xmlns:a16="http://schemas.microsoft.com/office/drawing/2014/main" id="{A3DF3E64-E486-45CA-8B03-D8B5EA8DB4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476375" y="3646488"/>
            <a:ext cx="12192000" cy="2743200"/>
          </a:xfrm>
        </p:spPr>
        <p:txBody>
          <a:bodyPr/>
          <a:lstStyle/>
          <a:p>
            <a:r>
              <a:rPr lang="zh-CN" altLang="en-US" b="1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黄    骏</a:t>
            </a:r>
            <a:endParaRPr lang="en-US" altLang="zh-CN" b="1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1200"/>
              </a:spcAft>
            </a:pPr>
            <a:r>
              <a:rPr lang="en-US" altLang="zh-CN" sz="2400" b="1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jun.huang@pku.edu.cn</a:t>
            </a:r>
            <a:endParaRPr lang="zh-CN" altLang="en-US" sz="2400" b="1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高能效计算与应用中心</a:t>
            </a:r>
            <a:endParaRPr lang="en-US" altLang="zh-CN" sz="200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北京大学信息科学与技术学院</a:t>
            </a:r>
            <a:endParaRPr lang="en-US" altLang="zh-CN" sz="200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理科五号楼</a:t>
            </a:r>
            <a:r>
              <a:rPr lang="en-US" altLang="zh-CN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515S</a:t>
            </a:r>
          </a:p>
        </p:txBody>
      </p:sp>
      <p:sp>
        <p:nvSpPr>
          <p:cNvPr id="3076" name="标题 1">
            <a:extLst>
              <a:ext uri="{FF2B5EF4-FFF2-40B4-BE49-F238E27FC236}">
                <a16:creationId xmlns:a16="http://schemas.microsoft.com/office/drawing/2014/main" id="{49718A06-B9BE-4840-BE15-18A841CD42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441575"/>
            <a:ext cx="91440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05. </a:t>
            </a:r>
            <a:r>
              <a:rPr lang="zh-CN" altLang="en-US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从</a:t>
            </a:r>
            <a:r>
              <a:rPr lang="en-US" altLang="zh-CN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Piglet</a:t>
            </a:r>
            <a:r>
              <a:rPr lang="zh-CN" altLang="en-US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到</a:t>
            </a:r>
            <a:r>
              <a:rPr lang="en-US" altLang="zh-CN" sz="4400" dirty="0" err="1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Spiglet</a:t>
            </a:r>
            <a:endParaRPr lang="zh-CN" altLang="en-US" sz="4400" dirty="0">
              <a:solidFill>
                <a:srgbClr val="FF0000"/>
              </a:solidFill>
              <a:latin typeface="Garamond" panose="02020404030301010803" pitchFamily="18" charset="0"/>
              <a:cs typeface="Calibri" panose="020F0502020204030204" pitchFamily="34" charset="0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F2568DD0-763A-46FC-BB21-3DCB2C8949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823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14"/>
    </mc:Choice>
    <mc:Fallback xmlns="">
      <p:transition spd="slow" advTm="15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C6A331-3455-413E-81CB-B3923D53B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作业提交</a:t>
            </a:r>
          </a:p>
        </p:txBody>
      </p:sp>
      <p:sp>
        <p:nvSpPr>
          <p:cNvPr id="70659" name="内容占位符 2">
            <a:extLst>
              <a:ext uri="{FF2B5EF4-FFF2-40B4-BE49-F238E27FC236}">
                <a16:creationId xmlns:a16="http://schemas.microsoft.com/office/drawing/2014/main" id="{FA4CF407-6EE1-4585-B251-1259CC286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800" b="1" dirty="0">
                <a:latin typeface="+mn-lt"/>
              </a:rPr>
              <a:t>目标</a:t>
            </a:r>
            <a:endParaRPr lang="en-US" altLang="zh-CN" sz="2800" b="1" dirty="0">
              <a:latin typeface="+mn-lt"/>
            </a:endParaRPr>
          </a:p>
          <a:p>
            <a:pPr lvl="1" eaLnBrk="1" hangingPunct="1"/>
            <a:r>
              <a:rPr lang="zh-CN" altLang="en-US" sz="2400" b="1" dirty="0">
                <a:latin typeface="+mn-lt"/>
              </a:rPr>
              <a:t>将任意给定的符合</a:t>
            </a:r>
            <a:r>
              <a:rPr lang="en-US" altLang="zh-CN" sz="2400" b="1" dirty="0">
                <a:latin typeface="+mn-lt"/>
              </a:rPr>
              <a:t> “</a:t>
            </a:r>
            <a:r>
              <a:rPr lang="zh-CN" altLang="en-US" sz="2400" b="1" dirty="0">
                <a:latin typeface="+mn-lt"/>
              </a:rPr>
              <a:t>符合</a:t>
            </a:r>
            <a:r>
              <a:rPr lang="en-US" altLang="zh-CN" sz="2400" b="1" dirty="0">
                <a:latin typeface="+mn-lt"/>
              </a:rPr>
              <a:t>Piglet </a:t>
            </a:r>
            <a:r>
              <a:rPr lang="zh-CN" altLang="en-US" sz="2400" b="1" dirty="0">
                <a:latin typeface="+mn-lt"/>
              </a:rPr>
              <a:t>规范的代码</a:t>
            </a:r>
            <a:r>
              <a:rPr lang="en-US" altLang="zh-CN" sz="2400" b="1" dirty="0">
                <a:latin typeface="+mn-lt"/>
              </a:rPr>
              <a:t>”</a:t>
            </a:r>
            <a:r>
              <a:rPr lang="zh-CN" altLang="en-US" sz="2400" b="1" dirty="0">
                <a:latin typeface="+mn-lt"/>
              </a:rPr>
              <a:t>正确地翻译为</a:t>
            </a:r>
            <a:r>
              <a:rPr lang="en-US" altLang="zh-CN" sz="2400" b="1" dirty="0">
                <a:latin typeface="+mn-lt"/>
              </a:rPr>
              <a:t> “</a:t>
            </a:r>
            <a:r>
              <a:rPr lang="zh-CN" altLang="en-US" sz="2400" b="1" dirty="0">
                <a:latin typeface="+mn-lt"/>
              </a:rPr>
              <a:t>符合</a:t>
            </a:r>
            <a:r>
              <a:rPr lang="en-US" altLang="zh-CN" sz="2400" b="1" dirty="0" err="1">
                <a:latin typeface="+mn-lt"/>
              </a:rPr>
              <a:t>Spiglet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zh-CN" altLang="en-US" sz="2400" b="1" dirty="0">
                <a:latin typeface="+mn-lt"/>
              </a:rPr>
              <a:t>规范的代码</a:t>
            </a:r>
            <a:r>
              <a:rPr lang="en-US" altLang="zh-CN" sz="2400" b="1" dirty="0">
                <a:latin typeface="+mn-lt"/>
              </a:rPr>
              <a:t>”</a:t>
            </a:r>
          </a:p>
          <a:p>
            <a:pPr lvl="1" eaLnBrk="1" hangingPunct="1">
              <a:spcAft>
                <a:spcPts val="1800"/>
              </a:spcAft>
            </a:pPr>
            <a:r>
              <a:rPr lang="zh-CN" altLang="en-US" sz="2400" b="1" dirty="0">
                <a:latin typeface="+mn-lt"/>
              </a:rPr>
              <a:t>主要是将 复合语句 （仅仅能在 </a:t>
            </a:r>
            <a:r>
              <a:rPr lang="en-US" altLang="zh-CN" sz="2400" b="1" dirty="0">
                <a:latin typeface="+mn-lt"/>
              </a:rPr>
              <a:t>Piglet </a:t>
            </a:r>
            <a:r>
              <a:rPr lang="zh-CN" altLang="en-US" sz="2400" b="1" dirty="0">
                <a:latin typeface="+mn-lt"/>
              </a:rPr>
              <a:t>中出现的语句）翻译为 简单语句</a:t>
            </a:r>
            <a:endParaRPr lang="en-US" altLang="zh-CN" sz="2400" b="1" dirty="0">
              <a:latin typeface="+mn-lt"/>
            </a:endParaRPr>
          </a:p>
          <a:p>
            <a:r>
              <a:rPr lang="en-US" altLang="zh-CN" sz="2800" b="1" dirty="0" err="1">
                <a:solidFill>
                  <a:srgbClr val="FF0000"/>
                </a:solidFill>
                <a:latin typeface="+mn-lt"/>
              </a:rPr>
              <a:t>ddl</a:t>
            </a:r>
            <a:r>
              <a:rPr lang="en-US" altLang="zh-CN" sz="2800" b="1" dirty="0">
                <a:solidFill>
                  <a:srgbClr val="FF0000"/>
                </a:solidFill>
                <a:latin typeface="+mn-lt"/>
              </a:rPr>
              <a:t>: 4.26 23:59</a:t>
            </a:r>
          </a:p>
          <a:p>
            <a:pPr lvl="1"/>
            <a:r>
              <a:rPr lang="zh-CN" altLang="en-US" sz="2400" b="1" dirty="0">
                <a:latin typeface="+mn-lt"/>
              </a:rPr>
              <a:t>迟交减</a:t>
            </a:r>
            <a:r>
              <a:rPr lang="en-US" altLang="zh-CN" sz="2400" b="1" dirty="0">
                <a:latin typeface="+mn-lt"/>
              </a:rPr>
              <a:t>50%</a:t>
            </a:r>
          </a:p>
          <a:p>
            <a:r>
              <a:rPr lang="zh-CN" altLang="en-US" sz="2800" b="1" dirty="0">
                <a:latin typeface="+mn-lt"/>
              </a:rPr>
              <a:t>代码打包发送至</a:t>
            </a:r>
            <a:r>
              <a:rPr lang="en-US" altLang="zh-CN" sz="2800" b="1" dirty="0">
                <a:latin typeface="+mn-lt"/>
              </a:rPr>
              <a:t>liutian@pku.edu.cn</a:t>
            </a:r>
          </a:p>
          <a:p>
            <a:r>
              <a:rPr lang="zh-CN" altLang="en-US" sz="2800" b="1" dirty="0">
                <a:latin typeface="+mn-lt"/>
              </a:rPr>
              <a:t>邮件题目 </a:t>
            </a:r>
            <a:r>
              <a:rPr lang="en-US" altLang="zh-CN" sz="2800" b="1" dirty="0">
                <a:latin typeface="+mn-lt"/>
              </a:rPr>
              <a:t>[compiler20]HW3_</a:t>
            </a:r>
            <a:r>
              <a:rPr lang="zh-CN" altLang="en-US" sz="2800" b="1" dirty="0">
                <a:latin typeface="+mn-lt"/>
              </a:rPr>
              <a:t>学号</a:t>
            </a:r>
            <a:endParaRPr lang="en-US" altLang="zh-CN" sz="2800" b="1" dirty="0">
              <a:latin typeface="+mn-lt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AE57C214-DA84-4BFA-994A-8B8EC7DE15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453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305"/>
    </mc:Choice>
    <mc:Fallback xmlns="">
      <p:transition spd="slow" advTm="33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77052-C2CA-40BB-9729-4F76AE18D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4722"/>
          </a:xfrm>
        </p:spPr>
        <p:txBody>
          <a:bodyPr/>
          <a:lstStyle/>
          <a:p>
            <a:r>
              <a:rPr lang="en-US" altLang="zh-CN" sz="6000" dirty="0">
                <a:latin typeface="+mn-lt"/>
              </a:rPr>
              <a:t>Thanks!</a:t>
            </a:r>
            <a:endParaRPr lang="zh-CN" altLang="en-US" sz="6000" dirty="0">
              <a:latin typeface="+mn-lt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00788A38-F467-49A4-A121-F7528DCA3A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346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76"/>
    </mc:Choice>
    <mc:Fallback xmlns="">
      <p:transition spd="slow" advTm="22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rgbClr val="C00000"/>
                </a:solidFill>
                <a:latin typeface="Goudy Stout" pitchFamily="18" charset="0"/>
                <a:ea typeface="楷体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7ED0B89-E56F-47A4-B8BB-4136D3AF2490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sp>
        <p:nvSpPr>
          <p:cNvPr id="5" name="AutoShape 23"/>
          <p:cNvSpPr>
            <a:spLocks noChangeArrowheads="1"/>
          </p:cNvSpPr>
          <p:nvPr/>
        </p:nvSpPr>
        <p:spPr bwMode="auto">
          <a:xfrm>
            <a:off x="684213" y="3284538"/>
            <a:ext cx="8135937" cy="1870075"/>
          </a:xfrm>
          <a:prstGeom prst="flowChartAlternateProcess">
            <a:avLst/>
          </a:prstGeom>
          <a:solidFill>
            <a:srgbClr val="99CCFF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804863" y="3500438"/>
            <a:ext cx="696912" cy="1082675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ln w="38100" cmpd="sng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zh-CN" altLang="en-US" b="1">
                <a:ea typeface="华文新魏" pitchFamily="2" charset="-122"/>
              </a:rPr>
              <a:t>词法</a:t>
            </a:r>
            <a:endParaRPr lang="en-US" altLang="zh-CN" b="1">
              <a:ea typeface="华文新魏" pitchFamily="2" charset="-122"/>
            </a:endParaRPr>
          </a:p>
          <a:p>
            <a:pPr algn="ctr">
              <a:defRPr/>
            </a:pPr>
            <a:r>
              <a:rPr lang="zh-CN" altLang="en-US" b="1">
                <a:ea typeface="华文新魏" pitchFamily="2" charset="-122"/>
              </a:rPr>
              <a:t>语法</a:t>
            </a:r>
            <a:endParaRPr lang="en-US" altLang="zh-CN" b="1">
              <a:ea typeface="华文新魏" pitchFamily="2" charset="-122"/>
            </a:endParaRPr>
          </a:p>
          <a:p>
            <a:pPr algn="ctr">
              <a:defRPr/>
            </a:pPr>
            <a:r>
              <a:rPr lang="zh-CN" altLang="en-US" b="1">
                <a:ea typeface="华文新魏" pitchFamily="2" charset="-122"/>
              </a:rPr>
              <a:t>分析</a:t>
            </a:r>
            <a:endParaRPr lang="en-US" altLang="zh-CN" b="1">
              <a:ea typeface="华文新魏" pitchFamily="2" charset="-122"/>
            </a:endParaRPr>
          </a:p>
        </p:txBody>
      </p:sp>
      <p:sp>
        <p:nvSpPr>
          <p:cNvPr id="7" name="AutoShape 9"/>
          <p:cNvSpPr>
            <a:spLocks noChangeArrowheads="1"/>
          </p:cNvSpPr>
          <p:nvPr/>
        </p:nvSpPr>
        <p:spPr bwMode="auto">
          <a:xfrm>
            <a:off x="1763713" y="3429000"/>
            <a:ext cx="863600" cy="1079500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600" b="1">
                <a:ea typeface="华文新魏" pitchFamily="2" charset="-122"/>
              </a:rPr>
              <a:t>类型</a:t>
            </a:r>
            <a:endParaRPr lang="en-US" altLang="zh-CN" sz="2600" b="1">
              <a:ea typeface="华文新魏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600" b="1">
                <a:ea typeface="华文新魏" pitchFamily="2" charset="-122"/>
              </a:rPr>
              <a:t>检查</a:t>
            </a:r>
            <a:endParaRPr lang="en-US" altLang="zh-CN" sz="2600" b="1">
              <a:ea typeface="华文新魏" pitchFamily="2" charset="-122"/>
            </a:endParaRPr>
          </a:p>
        </p:txBody>
      </p:sp>
      <p:sp>
        <p:nvSpPr>
          <p:cNvPr id="8" name="AutoShape 10"/>
          <p:cNvSpPr>
            <a:spLocks noChangeArrowheads="1"/>
          </p:cNvSpPr>
          <p:nvPr/>
        </p:nvSpPr>
        <p:spPr bwMode="auto">
          <a:xfrm>
            <a:off x="3132138" y="3429000"/>
            <a:ext cx="863600" cy="1152525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 dirty="0">
                <a:ea typeface="华文新魏" pitchFamily="2" charset="-122"/>
              </a:rPr>
              <a:t>Piglet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itchFamily="2" charset="-122"/>
              </a:rPr>
              <a:t>代码</a:t>
            </a:r>
            <a:endParaRPr lang="en-US" altLang="zh-CN" sz="2400" b="1" dirty="0">
              <a:ea typeface="华文新魏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itchFamily="2" charset="-122"/>
              </a:rPr>
              <a:t>生成</a:t>
            </a:r>
            <a:endParaRPr lang="en-US" altLang="zh-CN" sz="2400" b="1" dirty="0">
              <a:ea typeface="华文新魏" pitchFamily="2" charset="-122"/>
            </a:endParaRPr>
          </a:p>
        </p:txBody>
      </p:sp>
      <p:sp>
        <p:nvSpPr>
          <p:cNvPr id="9" name="AutoShape 11"/>
          <p:cNvSpPr>
            <a:spLocks noChangeArrowheads="1"/>
          </p:cNvSpPr>
          <p:nvPr/>
        </p:nvSpPr>
        <p:spPr bwMode="auto">
          <a:xfrm>
            <a:off x="7596188" y="3357563"/>
            <a:ext cx="863600" cy="1270000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ea typeface="华文新魏" pitchFamily="2" charset="-122"/>
              </a:rPr>
              <a:t>MIPS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ea typeface="华文新魏" pitchFamily="2" charset="-122"/>
              </a:rPr>
              <a:t>代码</a:t>
            </a:r>
            <a:endParaRPr lang="en-US" altLang="zh-CN" sz="2400" b="1">
              <a:ea typeface="华文新魏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ea typeface="华文新魏" pitchFamily="2" charset="-122"/>
              </a:rPr>
              <a:t>生成</a:t>
            </a:r>
            <a:endParaRPr lang="en-US" altLang="zh-CN" sz="2400" b="1">
              <a:ea typeface="华文新魏" pitchFamily="2" charset="-122"/>
            </a:endParaRPr>
          </a:p>
        </p:txBody>
      </p:sp>
      <p:sp>
        <p:nvSpPr>
          <p:cNvPr id="10" name="Text Box 15"/>
          <p:cNvSpPr txBox="1">
            <a:spLocks noChangeArrowheads="1"/>
          </p:cNvSpPr>
          <p:nvPr/>
        </p:nvSpPr>
        <p:spPr bwMode="auto">
          <a:xfrm>
            <a:off x="1187450" y="836613"/>
            <a:ext cx="1223963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MiniJava Grammer</a:t>
            </a:r>
          </a:p>
        </p:txBody>
      </p:sp>
      <p:sp>
        <p:nvSpPr>
          <p:cNvPr id="11" name="Line 22"/>
          <p:cNvSpPr>
            <a:spLocks noChangeShapeType="1"/>
          </p:cNvSpPr>
          <p:nvPr/>
        </p:nvSpPr>
        <p:spPr bwMode="auto">
          <a:xfrm flipV="1">
            <a:off x="8027988" y="5157788"/>
            <a:ext cx="0" cy="43021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" name="Line 28"/>
          <p:cNvSpPr>
            <a:spLocks noChangeShapeType="1"/>
          </p:cNvSpPr>
          <p:nvPr/>
        </p:nvSpPr>
        <p:spPr bwMode="auto">
          <a:xfrm flipV="1">
            <a:off x="3492500" y="52292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" name="AutoShape 29"/>
          <p:cNvSpPr>
            <a:spLocks noChangeArrowheads="1"/>
          </p:cNvSpPr>
          <p:nvPr/>
        </p:nvSpPr>
        <p:spPr bwMode="auto">
          <a:xfrm>
            <a:off x="2844800" y="5516563"/>
            <a:ext cx="1150938" cy="865187"/>
          </a:xfrm>
          <a:prstGeom prst="cube">
            <a:avLst>
              <a:gd name="adj" fmla="val 25319"/>
            </a:avLst>
          </a:prstGeom>
          <a:solidFill>
            <a:srgbClr val="3399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itchFamily="2" charset="-122"/>
              </a:rPr>
              <a:t>Piglet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华文新魏" pitchFamily="2" charset="-122"/>
              </a:rPr>
              <a:t>解释器</a:t>
            </a:r>
            <a:endParaRPr lang="en-US" altLang="zh-CN" sz="2000">
              <a:ea typeface="华文新魏" pitchFamily="2" charset="-122"/>
            </a:endParaRPr>
          </a:p>
        </p:txBody>
      </p:sp>
      <p:sp>
        <p:nvSpPr>
          <p:cNvPr id="14" name="AutoShape 30"/>
          <p:cNvSpPr>
            <a:spLocks noChangeArrowheads="1"/>
          </p:cNvSpPr>
          <p:nvPr/>
        </p:nvSpPr>
        <p:spPr bwMode="auto">
          <a:xfrm>
            <a:off x="7216775" y="5516563"/>
            <a:ext cx="1927225" cy="979487"/>
          </a:xfrm>
          <a:prstGeom prst="cube">
            <a:avLst>
              <a:gd name="adj" fmla="val 34181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itchFamily="2" charset="-122"/>
              </a:rPr>
              <a:t>SPIM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itchFamily="2" charset="-122"/>
              </a:rPr>
              <a:t>(MIPS</a:t>
            </a:r>
            <a:r>
              <a:rPr lang="zh-CN" altLang="en-US" sz="2000" b="1">
                <a:ea typeface="华文新魏" pitchFamily="2" charset="-122"/>
              </a:rPr>
              <a:t>模拟器</a:t>
            </a:r>
            <a:r>
              <a:rPr lang="en-US" altLang="zh-CN" sz="2000" b="1">
                <a:ea typeface="华文新魏" pitchFamily="2" charset="-122"/>
              </a:rPr>
              <a:t>)</a:t>
            </a:r>
          </a:p>
        </p:txBody>
      </p:sp>
      <p:sp>
        <p:nvSpPr>
          <p:cNvPr id="15" name="Rectangle 33"/>
          <p:cNvSpPr>
            <a:spLocks noChangeArrowheads="1"/>
          </p:cNvSpPr>
          <p:nvPr/>
        </p:nvSpPr>
        <p:spPr bwMode="auto">
          <a:xfrm>
            <a:off x="25400" y="3789363"/>
            <a:ext cx="442913" cy="10080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ea typeface="黑体" pitchFamily="49" charset="-122"/>
              </a:rPr>
              <a:t>源</a:t>
            </a:r>
            <a:endParaRPr lang="en-US" altLang="zh-CN" sz="1800">
              <a:solidFill>
                <a:schemeClr val="bg1"/>
              </a:solidFill>
              <a:ea typeface="黑体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ea typeface="黑体" pitchFamily="49" charset="-122"/>
              </a:rPr>
              <a:t>代</a:t>
            </a:r>
            <a:endParaRPr lang="en-US" altLang="zh-CN" sz="1800">
              <a:solidFill>
                <a:schemeClr val="bg1"/>
              </a:solidFill>
              <a:ea typeface="黑体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ea typeface="黑体" pitchFamily="49" charset="-122"/>
              </a:rPr>
              <a:t>码</a:t>
            </a:r>
            <a:endParaRPr lang="en-US" altLang="zh-CN" sz="1800">
              <a:solidFill>
                <a:schemeClr val="bg1"/>
              </a:solidFill>
              <a:ea typeface="黑体" pitchFamily="49" charset="-122"/>
            </a:endParaRPr>
          </a:p>
        </p:txBody>
      </p:sp>
      <p:sp>
        <p:nvSpPr>
          <p:cNvPr id="16" name="Text Box 37"/>
          <p:cNvSpPr txBox="1">
            <a:spLocks noChangeArrowheads="1"/>
          </p:cNvSpPr>
          <p:nvPr/>
        </p:nvSpPr>
        <p:spPr bwMode="auto">
          <a:xfrm>
            <a:off x="2892425" y="2012950"/>
            <a:ext cx="1184275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Piglet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Grammar</a:t>
            </a:r>
          </a:p>
        </p:txBody>
      </p:sp>
      <p:sp>
        <p:nvSpPr>
          <p:cNvPr id="17" name="Text Box 38"/>
          <p:cNvSpPr txBox="1">
            <a:spLocks noChangeArrowheads="1"/>
          </p:cNvSpPr>
          <p:nvPr/>
        </p:nvSpPr>
        <p:spPr bwMode="auto">
          <a:xfrm>
            <a:off x="7059613" y="1989138"/>
            <a:ext cx="1976437" cy="711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/>
              <a:t>MIPS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/>
              <a:t>Instruction Spec</a:t>
            </a:r>
          </a:p>
        </p:txBody>
      </p:sp>
      <p:sp>
        <p:nvSpPr>
          <p:cNvPr id="18" name="Line 39"/>
          <p:cNvSpPr>
            <a:spLocks noChangeShapeType="1"/>
          </p:cNvSpPr>
          <p:nvPr/>
        </p:nvSpPr>
        <p:spPr bwMode="auto">
          <a:xfrm flipV="1">
            <a:off x="4859338" y="2636838"/>
            <a:ext cx="0" cy="7191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" name="Line 40"/>
          <p:cNvSpPr>
            <a:spLocks noChangeShapeType="1"/>
          </p:cNvSpPr>
          <p:nvPr/>
        </p:nvSpPr>
        <p:spPr bwMode="auto">
          <a:xfrm flipV="1">
            <a:off x="3635375" y="2708275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" name="Rectangle 43"/>
          <p:cNvSpPr>
            <a:spLocks noChangeArrowheads="1"/>
          </p:cNvSpPr>
          <p:nvPr/>
        </p:nvSpPr>
        <p:spPr bwMode="auto">
          <a:xfrm>
            <a:off x="827088" y="4724400"/>
            <a:ext cx="865187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dash"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ea typeface="黑体" pitchFamily="49" charset="-122"/>
              </a:rPr>
              <a:t>语法树</a:t>
            </a:r>
            <a:endParaRPr lang="en-US" altLang="zh-CN" sz="1800">
              <a:ea typeface="黑体" pitchFamily="49" charset="-122"/>
            </a:endParaRPr>
          </a:p>
        </p:txBody>
      </p:sp>
      <p:sp>
        <p:nvSpPr>
          <p:cNvPr id="21" name="AutoShape 44"/>
          <p:cNvSpPr>
            <a:spLocks noChangeArrowheads="1"/>
          </p:cNvSpPr>
          <p:nvPr/>
        </p:nvSpPr>
        <p:spPr bwMode="auto">
          <a:xfrm>
            <a:off x="468313" y="4149725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22" name="AutoShape 46"/>
          <p:cNvSpPr>
            <a:spLocks noChangeArrowheads="1"/>
          </p:cNvSpPr>
          <p:nvPr/>
        </p:nvSpPr>
        <p:spPr bwMode="auto">
          <a:xfrm>
            <a:off x="4068763" y="3860800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23" name="AutoShape 48"/>
          <p:cNvSpPr>
            <a:spLocks noChangeArrowheads="1"/>
          </p:cNvSpPr>
          <p:nvPr/>
        </p:nvSpPr>
        <p:spPr bwMode="auto">
          <a:xfrm>
            <a:off x="1020763" y="1844675"/>
            <a:ext cx="1657350" cy="1079500"/>
          </a:xfrm>
          <a:prstGeom prst="cube">
            <a:avLst>
              <a:gd name="adj" fmla="val 38528"/>
            </a:avLst>
          </a:prstGeom>
          <a:solidFill>
            <a:schemeClr val="tx1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 err="1">
                <a:solidFill>
                  <a:schemeClr val="bg1"/>
                </a:solidFill>
              </a:rPr>
              <a:t>JavaCC</a:t>
            </a:r>
            <a:endParaRPr lang="en-US" altLang="zh-CN" sz="2000" b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>
                <a:solidFill>
                  <a:schemeClr val="bg1"/>
                </a:solidFill>
              </a:rPr>
              <a:t>(</a:t>
            </a:r>
            <a:r>
              <a:rPr lang="en-US" altLang="zh-CN" sz="2000" b="1" dirty="0" err="1">
                <a:solidFill>
                  <a:schemeClr val="bg1"/>
                </a:solidFill>
              </a:rPr>
              <a:t>JJTree</a:t>
            </a:r>
            <a:r>
              <a:rPr lang="en-US" altLang="zh-CN" sz="2000" b="1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4" name="Line 52"/>
          <p:cNvSpPr>
            <a:spLocks noChangeShapeType="1"/>
          </p:cNvSpPr>
          <p:nvPr/>
        </p:nvSpPr>
        <p:spPr bwMode="auto">
          <a:xfrm flipH="1" flipV="1">
            <a:off x="1236663" y="2852738"/>
            <a:ext cx="1587" cy="719137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5" name="Text Box 54"/>
          <p:cNvSpPr txBox="1">
            <a:spLocks noChangeArrowheads="1"/>
          </p:cNvSpPr>
          <p:nvPr/>
        </p:nvSpPr>
        <p:spPr bwMode="auto">
          <a:xfrm>
            <a:off x="1476375" y="2852738"/>
            <a:ext cx="1200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>
                <a:ea typeface="华文新魏" pitchFamily="2" charset="-122"/>
              </a:rPr>
              <a:t>自动生成</a:t>
            </a:r>
            <a:endParaRPr lang="en-US" altLang="zh-CN" sz="2000">
              <a:ea typeface="华文新魏" pitchFamily="2" charset="-122"/>
            </a:endParaRPr>
          </a:p>
        </p:txBody>
      </p:sp>
      <p:sp>
        <p:nvSpPr>
          <p:cNvPr id="26" name="Line 55"/>
          <p:cNvSpPr>
            <a:spLocks noChangeShapeType="1"/>
          </p:cNvSpPr>
          <p:nvPr/>
        </p:nvSpPr>
        <p:spPr bwMode="auto">
          <a:xfrm>
            <a:off x="2916238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7" name="AutoShape 56"/>
          <p:cNvSpPr>
            <a:spLocks noChangeArrowheads="1"/>
          </p:cNvSpPr>
          <p:nvPr/>
        </p:nvSpPr>
        <p:spPr bwMode="auto">
          <a:xfrm>
            <a:off x="2771775" y="3860800"/>
            <a:ext cx="287338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28" name="Rectangle 69"/>
          <p:cNvSpPr>
            <a:spLocks noChangeArrowheads="1"/>
          </p:cNvSpPr>
          <p:nvPr/>
        </p:nvSpPr>
        <p:spPr bwMode="auto">
          <a:xfrm>
            <a:off x="1835150" y="4724400"/>
            <a:ext cx="936625" cy="3762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b="1"/>
              <a:t>符号表</a:t>
            </a:r>
            <a:endParaRPr lang="en-US" altLang="zh-CN" sz="1800" b="1"/>
          </a:p>
        </p:txBody>
      </p:sp>
      <p:sp>
        <p:nvSpPr>
          <p:cNvPr id="29" name="Rectangle 70"/>
          <p:cNvSpPr>
            <a:spLocks noChangeArrowheads="1"/>
          </p:cNvSpPr>
          <p:nvPr/>
        </p:nvSpPr>
        <p:spPr bwMode="auto">
          <a:xfrm>
            <a:off x="2987675" y="4724400"/>
            <a:ext cx="1150938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/>
              <a:t>Piglet</a:t>
            </a:r>
            <a:r>
              <a:rPr lang="zh-CN" altLang="en-US" sz="1600" b="1"/>
              <a:t>代码</a:t>
            </a:r>
            <a:endParaRPr lang="en-US" altLang="zh-CN" sz="1600" b="1"/>
          </a:p>
        </p:txBody>
      </p:sp>
      <p:sp>
        <p:nvSpPr>
          <p:cNvPr id="30" name="Text Box 71"/>
          <p:cNvSpPr txBox="1">
            <a:spLocks noChangeArrowheads="1"/>
          </p:cNvSpPr>
          <p:nvPr/>
        </p:nvSpPr>
        <p:spPr bwMode="auto">
          <a:xfrm>
            <a:off x="4260850" y="1989138"/>
            <a:ext cx="1184275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 dirty="0" err="1"/>
              <a:t>SPiglet</a:t>
            </a:r>
            <a:r>
              <a:rPr lang="en-US" altLang="zh-CN" sz="1800" b="1" dirty="0"/>
              <a:t>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 dirty="0"/>
              <a:t>Grammar</a:t>
            </a:r>
          </a:p>
        </p:txBody>
      </p:sp>
      <p:sp>
        <p:nvSpPr>
          <p:cNvPr id="31" name="AutoShape 72"/>
          <p:cNvSpPr>
            <a:spLocks noChangeArrowheads="1"/>
          </p:cNvSpPr>
          <p:nvPr/>
        </p:nvSpPr>
        <p:spPr bwMode="auto">
          <a:xfrm>
            <a:off x="4429125" y="3429000"/>
            <a:ext cx="1006475" cy="1152525"/>
          </a:xfrm>
          <a:prstGeom prst="flowChartAlternateProcess">
            <a:avLst/>
          </a:prstGeom>
          <a:solidFill>
            <a:srgbClr val="FFFF0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 dirty="0" err="1">
                <a:solidFill>
                  <a:srgbClr val="FF0000"/>
                </a:solidFill>
                <a:ea typeface="华文新魏" pitchFamily="2" charset="-122"/>
              </a:rPr>
              <a:t>SPiglet</a:t>
            </a:r>
            <a:endParaRPr lang="en-US" altLang="zh-CN" sz="2400" b="1" dirty="0">
              <a:solidFill>
                <a:srgbClr val="FF0000"/>
              </a:solidFill>
              <a:ea typeface="华文新魏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solidFill>
                  <a:srgbClr val="FF0000"/>
                </a:solidFill>
                <a:ea typeface="华文新魏" pitchFamily="2" charset="-122"/>
              </a:rPr>
              <a:t>代码</a:t>
            </a:r>
            <a:endParaRPr lang="en-US" altLang="zh-CN" sz="2400" b="1" dirty="0">
              <a:solidFill>
                <a:srgbClr val="FF0000"/>
              </a:solidFill>
              <a:ea typeface="华文新魏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solidFill>
                  <a:srgbClr val="FF0000"/>
                </a:solidFill>
                <a:ea typeface="华文新魏" pitchFamily="2" charset="-122"/>
              </a:rPr>
              <a:t>生成</a:t>
            </a:r>
            <a:endParaRPr lang="en-US" altLang="zh-CN" sz="2400" b="1" dirty="0">
              <a:solidFill>
                <a:srgbClr val="FF0000"/>
              </a:solidFill>
              <a:ea typeface="华文新魏" pitchFamily="2" charset="-122"/>
            </a:endParaRPr>
          </a:p>
        </p:txBody>
      </p:sp>
      <p:sp>
        <p:nvSpPr>
          <p:cNvPr id="32" name="Line 73"/>
          <p:cNvSpPr>
            <a:spLocks noChangeShapeType="1"/>
          </p:cNvSpPr>
          <p:nvPr/>
        </p:nvSpPr>
        <p:spPr bwMode="auto">
          <a:xfrm>
            <a:off x="1835150" y="1484313"/>
            <a:ext cx="0" cy="5048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3" name="Rectangle 74"/>
          <p:cNvSpPr>
            <a:spLocks noChangeArrowheads="1"/>
          </p:cNvSpPr>
          <p:nvPr/>
        </p:nvSpPr>
        <p:spPr bwMode="auto">
          <a:xfrm>
            <a:off x="4284663" y="4724400"/>
            <a:ext cx="1223962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 dirty="0" err="1"/>
              <a:t>SPiglet</a:t>
            </a:r>
            <a:r>
              <a:rPr lang="zh-CN" altLang="en-US" sz="1600" b="1" dirty="0"/>
              <a:t>代码</a:t>
            </a:r>
            <a:endParaRPr lang="en-US" altLang="zh-CN" sz="1600" b="1" dirty="0"/>
          </a:p>
        </p:txBody>
      </p:sp>
      <p:sp>
        <p:nvSpPr>
          <p:cNvPr id="34" name="AutoShape 75"/>
          <p:cNvSpPr>
            <a:spLocks noChangeArrowheads="1"/>
          </p:cNvSpPr>
          <p:nvPr/>
        </p:nvSpPr>
        <p:spPr bwMode="auto">
          <a:xfrm>
            <a:off x="6011863" y="3429000"/>
            <a:ext cx="1006475" cy="1152525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ea typeface="华文新魏" pitchFamily="2" charset="-122"/>
              </a:rPr>
              <a:t>Kanga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ea typeface="华文新魏" pitchFamily="2" charset="-122"/>
              </a:rPr>
              <a:t>代码</a:t>
            </a:r>
            <a:endParaRPr lang="en-US" altLang="zh-CN" sz="2400" b="1">
              <a:ea typeface="华文新魏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ea typeface="华文新魏" pitchFamily="2" charset="-122"/>
              </a:rPr>
              <a:t>生成</a:t>
            </a:r>
            <a:endParaRPr lang="en-US" altLang="zh-CN" sz="2400" b="1">
              <a:ea typeface="华文新魏" pitchFamily="2" charset="-122"/>
            </a:endParaRPr>
          </a:p>
        </p:txBody>
      </p:sp>
      <p:sp>
        <p:nvSpPr>
          <p:cNvPr id="35" name="Line 77"/>
          <p:cNvSpPr>
            <a:spLocks noChangeShapeType="1"/>
          </p:cNvSpPr>
          <p:nvPr/>
        </p:nvSpPr>
        <p:spPr bwMode="auto">
          <a:xfrm>
            <a:off x="4211638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6" name="Line 78"/>
          <p:cNvSpPr>
            <a:spLocks noChangeShapeType="1"/>
          </p:cNvSpPr>
          <p:nvPr/>
        </p:nvSpPr>
        <p:spPr bwMode="auto">
          <a:xfrm>
            <a:off x="5795963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7" name="Line 79"/>
          <p:cNvSpPr>
            <a:spLocks noChangeShapeType="1"/>
          </p:cNvSpPr>
          <p:nvPr/>
        </p:nvSpPr>
        <p:spPr bwMode="auto">
          <a:xfrm>
            <a:off x="7380288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8" name="AutoShape 80"/>
          <p:cNvSpPr>
            <a:spLocks noChangeArrowheads="1"/>
          </p:cNvSpPr>
          <p:nvPr/>
        </p:nvSpPr>
        <p:spPr bwMode="auto">
          <a:xfrm>
            <a:off x="5653088" y="3860800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39" name="AutoShape 81"/>
          <p:cNvSpPr>
            <a:spLocks noChangeArrowheads="1"/>
          </p:cNvSpPr>
          <p:nvPr/>
        </p:nvSpPr>
        <p:spPr bwMode="auto">
          <a:xfrm>
            <a:off x="7237413" y="3860800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40" name="AutoShape 82"/>
          <p:cNvSpPr>
            <a:spLocks noChangeArrowheads="1"/>
          </p:cNvSpPr>
          <p:nvPr/>
        </p:nvSpPr>
        <p:spPr bwMode="auto">
          <a:xfrm>
            <a:off x="4284663" y="5516563"/>
            <a:ext cx="1150937" cy="865187"/>
          </a:xfrm>
          <a:prstGeom prst="cube">
            <a:avLst>
              <a:gd name="adj" fmla="val 25319"/>
            </a:avLst>
          </a:prstGeom>
          <a:solidFill>
            <a:srgbClr val="3399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 err="1">
                <a:ea typeface="华文新魏" pitchFamily="2" charset="-122"/>
              </a:rPr>
              <a:t>SPiglet</a:t>
            </a:r>
            <a:endParaRPr lang="en-US" altLang="zh-CN" sz="2000" b="1" dirty="0">
              <a:ea typeface="华文新魏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 dirty="0">
                <a:ea typeface="华文新魏" pitchFamily="2" charset="-122"/>
              </a:rPr>
              <a:t>解释器</a:t>
            </a:r>
            <a:endParaRPr lang="en-US" altLang="zh-CN" sz="2000" dirty="0">
              <a:ea typeface="华文新魏" pitchFamily="2" charset="-122"/>
            </a:endParaRPr>
          </a:p>
        </p:txBody>
      </p:sp>
      <p:sp>
        <p:nvSpPr>
          <p:cNvPr id="41" name="AutoShape 83"/>
          <p:cNvSpPr>
            <a:spLocks noChangeArrowheads="1"/>
          </p:cNvSpPr>
          <p:nvPr/>
        </p:nvSpPr>
        <p:spPr bwMode="auto">
          <a:xfrm>
            <a:off x="5867400" y="5516563"/>
            <a:ext cx="1150938" cy="865187"/>
          </a:xfrm>
          <a:prstGeom prst="cube">
            <a:avLst>
              <a:gd name="adj" fmla="val 25319"/>
            </a:avLst>
          </a:prstGeom>
          <a:solidFill>
            <a:srgbClr val="3399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itchFamily="2" charset="-122"/>
              </a:rPr>
              <a:t>Kanga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华文新魏" pitchFamily="2" charset="-122"/>
              </a:rPr>
              <a:t>解释器</a:t>
            </a:r>
            <a:endParaRPr lang="en-US" altLang="zh-CN" sz="2000">
              <a:ea typeface="华文新魏" pitchFamily="2" charset="-122"/>
            </a:endParaRPr>
          </a:p>
        </p:txBody>
      </p:sp>
      <p:sp>
        <p:nvSpPr>
          <p:cNvPr id="42" name="Line 84"/>
          <p:cNvSpPr>
            <a:spLocks noChangeShapeType="1"/>
          </p:cNvSpPr>
          <p:nvPr/>
        </p:nvSpPr>
        <p:spPr bwMode="auto">
          <a:xfrm flipV="1">
            <a:off x="4859338" y="51577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3" name="Rectangle 85"/>
          <p:cNvSpPr>
            <a:spLocks noChangeArrowheads="1"/>
          </p:cNvSpPr>
          <p:nvPr/>
        </p:nvSpPr>
        <p:spPr bwMode="auto">
          <a:xfrm>
            <a:off x="6011863" y="4724400"/>
            <a:ext cx="1223962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/>
              <a:t>Kanga</a:t>
            </a:r>
            <a:r>
              <a:rPr lang="zh-CN" altLang="en-US" sz="1600" b="1"/>
              <a:t>代码</a:t>
            </a:r>
            <a:endParaRPr lang="en-US" altLang="zh-CN" sz="1600" b="1"/>
          </a:p>
        </p:txBody>
      </p:sp>
      <p:sp>
        <p:nvSpPr>
          <p:cNvPr id="44" name="Rectangle 86"/>
          <p:cNvSpPr>
            <a:spLocks noChangeArrowheads="1"/>
          </p:cNvSpPr>
          <p:nvPr/>
        </p:nvSpPr>
        <p:spPr bwMode="auto">
          <a:xfrm>
            <a:off x="7524750" y="4724400"/>
            <a:ext cx="1223963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/>
              <a:t>Mips </a:t>
            </a:r>
            <a:r>
              <a:rPr lang="zh-CN" altLang="en-US" sz="1600" b="1"/>
              <a:t>代码</a:t>
            </a:r>
            <a:endParaRPr lang="en-US" altLang="zh-CN" sz="1600" b="1"/>
          </a:p>
        </p:txBody>
      </p:sp>
      <p:sp>
        <p:nvSpPr>
          <p:cNvPr id="45" name="Line 87"/>
          <p:cNvSpPr>
            <a:spLocks noChangeShapeType="1"/>
          </p:cNvSpPr>
          <p:nvPr/>
        </p:nvSpPr>
        <p:spPr bwMode="auto">
          <a:xfrm flipV="1">
            <a:off x="6516688" y="51577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" name="Text Box 88"/>
          <p:cNvSpPr txBox="1">
            <a:spLocks noChangeArrowheads="1"/>
          </p:cNvSpPr>
          <p:nvPr/>
        </p:nvSpPr>
        <p:spPr bwMode="auto">
          <a:xfrm>
            <a:off x="5724525" y="1989138"/>
            <a:ext cx="1184275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Kanga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Grammar</a:t>
            </a:r>
          </a:p>
        </p:txBody>
      </p:sp>
      <p:sp>
        <p:nvSpPr>
          <p:cNvPr id="47" name="Line 89"/>
          <p:cNvSpPr>
            <a:spLocks noChangeShapeType="1"/>
          </p:cNvSpPr>
          <p:nvPr/>
        </p:nvSpPr>
        <p:spPr bwMode="auto">
          <a:xfrm flipV="1">
            <a:off x="6300788" y="2708275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" name="Line 90"/>
          <p:cNvSpPr>
            <a:spLocks noChangeShapeType="1"/>
          </p:cNvSpPr>
          <p:nvPr/>
        </p:nvSpPr>
        <p:spPr bwMode="auto">
          <a:xfrm flipV="1">
            <a:off x="8027988" y="2708275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" name="Text Box 91"/>
          <p:cNvSpPr txBox="1">
            <a:spLocks noChangeArrowheads="1"/>
          </p:cNvSpPr>
          <p:nvPr/>
        </p:nvSpPr>
        <p:spPr bwMode="auto">
          <a:xfrm>
            <a:off x="758825" y="5589588"/>
            <a:ext cx="2031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dirty="0"/>
              <a:t>后面一直会用</a:t>
            </a:r>
            <a:endParaRPr lang="en-US" altLang="zh-CN" sz="2400" dirty="0"/>
          </a:p>
        </p:txBody>
      </p:sp>
      <p:sp>
        <p:nvSpPr>
          <p:cNvPr id="50" name="Line 92"/>
          <p:cNvSpPr>
            <a:spLocks noChangeShapeType="1"/>
          </p:cNvSpPr>
          <p:nvPr/>
        </p:nvSpPr>
        <p:spPr bwMode="auto">
          <a:xfrm flipV="1">
            <a:off x="1258888" y="5013325"/>
            <a:ext cx="0" cy="6477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" name="Line 93"/>
          <p:cNvSpPr>
            <a:spLocks noChangeShapeType="1"/>
          </p:cNvSpPr>
          <p:nvPr/>
        </p:nvSpPr>
        <p:spPr bwMode="auto">
          <a:xfrm flipV="1">
            <a:off x="2124075" y="5084763"/>
            <a:ext cx="0" cy="576262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9F0E1ABA-9407-4F9E-85AA-E6EB6D346C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6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623"/>
    </mc:Choice>
    <mc:Fallback xmlns="">
      <p:transition spd="slow" advTm="19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Spiglet </a:t>
            </a:r>
            <a:r>
              <a:rPr lang="zh-CN" altLang="en-US" b="1" dirty="0"/>
              <a:t>与 </a:t>
            </a:r>
            <a:r>
              <a:rPr lang="en-US" altLang="zh-CN" b="1" dirty="0"/>
              <a:t>Piglet</a:t>
            </a:r>
            <a:endParaRPr lang="zh-CN" altLang="en-US" dirty="0"/>
          </a:p>
        </p:txBody>
      </p:sp>
      <p:sp>
        <p:nvSpPr>
          <p:cNvPr id="5" name="Text Box 14"/>
          <p:cNvSpPr txBox="1">
            <a:spLocks noGrp="1" noChangeArrowheads="1"/>
          </p:cNvSpPr>
          <p:nvPr>
            <p:ph idx="1"/>
          </p:nvPr>
        </p:nvSpPr>
        <p:spPr bwMode="auto">
          <a:xfrm>
            <a:off x="395536" y="1556792"/>
            <a:ext cx="8496944" cy="4693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itchFamily="2" charset="2"/>
              <a:buChar char="l"/>
              <a:defRPr kumimoji="1" sz="3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l"/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Spiglet </a:t>
            </a:r>
            <a:r>
              <a:rPr lang="zh-CN" altLang="en-US" sz="24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与 </a:t>
            </a:r>
            <a:r>
              <a:rPr lang="en-US" altLang="zh-CN" sz="24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Piglet </a:t>
            </a:r>
            <a:r>
              <a:rPr lang="zh-CN" altLang="en-US" sz="24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非常接近</a:t>
            </a:r>
            <a:endParaRPr lang="en-US" altLang="zh-CN" sz="2400" b="1" dirty="0">
              <a:solidFill>
                <a:srgbClr val="00206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主要区别包括：</a:t>
            </a:r>
            <a:endParaRPr lang="en-US" altLang="zh-CN" sz="2400" b="1" dirty="0">
              <a:solidFill>
                <a:srgbClr val="00206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</a:t>
            </a: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(1) </a:t>
            </a: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没有“嵌套表达式”</a:t>
            </a:r>
            <a:endParaRPr lang="en-US" altLang="zh-CN" sz="2000" b="1" dirty="0">
              <a:solidFill>
                <a:srgbClr val="00206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</a:t>
            </a: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(2) </a:t>
            </a: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语句中，只有 </a:t>
            </a: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move </a:t>
            </a: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可以使用 表达式，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	       print </a:t>
            </a: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可以使用 简单表达式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其他语句均用 临时变量，为后续翻译提供方便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临时变量与寄存器对应</a:t>
            </a: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</a:p>
          <a:p>
            <a:pPr eaLnBrk="1" hangingPunct="1">
              <a:spcBef>
                <a:spcPct val="0"/>
              </a:spcBef>
              <a:buClrTx/>
              <a:buSzTx/>
              <a:buNone/>
            </a:pP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</a:t>
            </a: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(3) </a:t>
            </a: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表达式只有四种类型</a:t>
            </a:r>
            <a:endParaRPr lang="en-US" altLang="zh-CN" sz="2000" b="1" dirty="0">
              <a:solidFill>
                <a:srgbClr val="00206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	    </a:t>
            </a:r>
            <a:r>
              <a:rPr lang="zh-CN" altLang="en-US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简单表达式</a:t>
            </a: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en-US" altLang="zh-CN" sz="2000" b="1" i="1" dirty="0" err="1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SimpleEXP</a:t>
            </a:r>
            <a:r>
              <a:rPr lang="zh-CN" altLang="en-US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：临时变量、整数、标号</a:t>
            </a: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	    </a:t>
            </a:r>
            <a:r>
              <a:rPr lang="zh-CN" altLang="en-US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调用 </a:t>
            </a:r>
            <a:r>
              <a:rPr lang="en-US" altLang="zh-CN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(Call)</a:t>
            </a:r>
            <a:endParaRPr lang="zh-CN" altLang="en-US" sz="2000" b="1" i="1" dirty="0">
              <a:solidFill>
                <a:srgbClr val="00206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	    </a:t>
            </a:r>
            <a:r>
              <a:rPr lang="zh-CN" altLang="en-US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内存分配 </a:t>
            </a:r>
            <a:r>
              <a:rPr lang="en-US" altLang="zh-CN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en-US" altLang="zh-CN" sz="2000" b="1" i="1" dirty="0" err="1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HAllocate</a:t>
            </a:r>
            <a:r>
              <a:rPr lang="en-US" altLang="zh-CN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endParaRPr lang="zh-CN" altLang="en-US" sz="2000" b="1" i="1" dirty="0">
              <a:solidFill>
                <a:srgbClr val="00206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	    </a:t>
            </a:r>
            <a:r>
              <a:rPr lang="zh-CN" altLang="en-US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二元运算 </a:t>
            </a:r>
            <a:r>
              <a:rPr lang="en-US" altLang="zh-CN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en-US" altLang="zh-CN" sz="2000" b="1" i="1" dirty="0" err="1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BinOp</a:t>
            </a:r>
            <a:r>
              <a:rPr lang="en-US" altLang="zh-CN" sz="2000" b="1" i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endParaRPr lang="zh-CN" altLang="en-US" sz="2000" b="1" i="1" dirty="0">
              <a:solidFill>
                <a:srgbClr val="00206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lnSpc>
                <a:spcPct val="95000"/>
              </a:lnSpc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	 				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Spiglet</a:t>
            </a:r>
            <a:r>
              <a:rPr lang="zh-CN" altLang="en-US" sz="24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代码由 </a:t>
            </a:r>
            <a:r>
              <a:rPr lang="en-US" altLang="zh-CN" sz="20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Spiglet </a:t>
            </a:r>
            <a:r>
              <a:rPr lang="zh-CN" altLang="en-US" sz="24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解释器（</a:t>
            </a:r>
            <a:r>
              <a:rPr lang="en-US" altLang="zh-CN" sz="24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spp.jar</a:t>
            </a:r>
            <a:r>
              <a:rPr lang="zh-CN" altLang="en-US" sz="2400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）解释执行</a:t>
            </a:r>
            <a:endParaRPr lang="en-US" altLang="zh-CN" sz="2400" b="1" dirty="0">
              <a:solidFill>
                <a:srgbClr val="00206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AAAEA8C0-57AA-41C8-88EB-93BFA0866B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91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254"/>
    </mc:Choice>
    <mc:Fallback xmlns="">
      <p:transition spd="slow" advTm="45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638944"/>
          </a:xfrm>
        </p:spPr>
        <p:txBody>
          <a:bodyPr/>
          <a:lstStyle/>
          <a:p>
            <a:r>
              <a:rPr lang="en-US" altLang="zh-CN" dirty="0"/>
              <a:t>Piglet</a:t>
            </a:r>
            <a:r>
              <a:rPr lang="zh-CN" altLang="en-US" dirty="0"/>
              <a:t>代码语法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980728"/>
            <a:ext cx="8542784" cy="5688632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Goal		::= "MAIN"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StmtList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"END" (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Procedure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)* &lt;EOF&gt;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StmtList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	::= ( (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)?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)*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Procedure	::=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"["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"]"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StmtExp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::=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NoOpStmt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ErrorStmt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CJumpStmt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JumpStmt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HStoreStmt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HLoadStmt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MoveStmt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NoOpStmt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"NOOP"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"ERROR"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CJumpStmt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"CJUMP" </a:t>
            </a: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JumpStmt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"JUMP"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HStoreStmt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"HSTORE" </a:t>
            </a: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endParaRPr lang="en-US" altLang="zh-CN" sz="18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HLoadStmt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"HLOAD"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Temp </a:t>
            </a: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MoveStmt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"MOVE"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Temp </a:t>
            </a: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endParaRPr lang="en-US" altLang="zh-CN" sz="18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"PRINT" </a:t>
            </a: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endParaRPr lang="en-US" altLang="zh-CN" sz="18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rgbClr val="C00000"/>
                </a:solidFill>
                <a:latin typeface="Goudy Stout" pitchFamily="18" charset="0"/>
                <a:ea typeface="楷体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7ED0B89-E56F-47A4-B8BB-4136D3AF2490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67AA39D0-6777-4028-BA7A-6A284BBE95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7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163"/>
    </mc:Choice>
    <mc:Fallback xmlns="">
      <p:transition spd="slow" advTm="31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44450"/>
            <a:ext cx="9144000" cy="1008286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altLang="zh-CN" dirty="0"/>
              <a:t>Spiglet</a:t>
            </a:r>
            <a:r>
              <a:rPr lang="zh-CN" altLang="en-US" dirty="0"/>
              <a:t>代码语法</a:t>
            </a:r>
            <a:endParaRPr lang="en-US" altLang="zh-CN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323528" y="1412776"/>
            <a:ext cx="8532440" cy="5256584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469900" marR="0" indent="-469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itchFamily="2" charset="2"/>
              <a:buChar char="o"/>
              <a:tabLst/>
              <a:defRPr sz="3200" b="0" kern="1200">
                <a:solidFill>
                  <a:srgbClr val="C00000"/>
                </a:solidFill>
                <a:latin typeface="黑体" pitchFamily="49" charset="-122"/>
                <a:ea typeface="黑体" pitchFamily="49" charset="-122"/>
                <a:cs typeface="+mn-cs"/>
              </a:defRPr>
            </a:lvl1pPr>
            <a:lvl2pPr marL="908050" marR="0" indent="-436563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itchFamily="2" charset="2"/>
              <a:buChar char="n"/>
              <a:tabLst/>
              <a:defRPr sz="2800" b="0" kern="1200">
                <a:solidFill>
                  <a:srgbClr val="C00000"/>
                </a:solidFill>
                <a:latin typeface="黑体" pitchFamily="49" charset="-122"/>
                <a:ea typeface="黑体" pitchFamily="49" charset="-122"/>
                <a:cs typeface="+mn-cs"/>
              </a:defRPr>
            </a:lvl2pPr>
            <a:lvl3pPr marL="1304925" marR="0" indent="-39528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itchFamily="2" charset="2"/>
              <a:buChar char="o"/>
              <a:tabLst/>
              <a:defRPr sz="2400" b="0" kern="1200">
                <a:solidFill>
                  <a:srgbClr val="C00000"/>
                </a:solidFill>
                <a:latin typeface="黑体" pitchFamily="49" charset="-122"/>
                <a:ea typeface="黑体" pitchFamily="49" charset="-122"/>
                <a:cs typeface="+mn-cs"/>
              </a:defRPr>
            </a:lvl3pPr>
            <a:lvl4pPr marL="1693863" marR="0" indent="-3873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itchFamily="2" charset="2"/>
              <a:buChar char="n"/>
              <a:tabLst/>
              <a:defRPr sz="2000" b="0" kern="1200">
                <a:solidFill>
                  <a:srgbClr val="C00000"/>
                </a:solidFill>
                <a:latin typeface="黑体" pitchFamily="49" charset="-122"/>
                <a:ea typeface="黑体" pitchFamily="49" charset="-122"/>
                <a:cs typeface="+mn-cs"/>
              </a:defRPr>
            </a:lvl4pPr>
            <a:lvl5pPr marL="2093913" marR="0" indent="-398463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itchFamily="2" charset="2"/>
              <a:buChar char="§"/>
              <a:tabLst/>
              <a:defRPr sz="2000" b="0" kern="1200">
                <a:solidFill>
                  <a:srgbClr val="C00000"/>
                </a:solidFill>
                <a:latin typeface="黑体" pitchFamily="49" charset="-122"/>
                <a:ea typeface="黑体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Goal		::= "MAIN"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StmtList</a:t>
            </a: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"END" ( Procedure )* &lt;EOF&gt;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StmtList</a:t>
            </a: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	::= ( ( Label )?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)*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Procedure	::= Label "["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"]"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StmtExp</a:t>
            </a:r>
            <a:endParaRPr lang="en-US" altLang="zh-CN" b="1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::=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NoOpStmt</a:t>
            </a:r>
            <a:endParaRPr lang="en-US" altLang="zh-CN" b="1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ErrorStmt</a:t>
            </a:r>
            <a:endParaRPr lang="en-US" altLang="zh-CN" b="1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CJumpStmt</a:t>
            </a:r>
            <a:endParaRPr lang="en-US" altLang="zh-CN" b="1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JumpStmt</a:t>
            </a:r>
            <a:endParaRPr lang="en-US" altLang="zh-CN" b="1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HStoreStmt</a:t>
            </a:r>
            <a:endParaRPr lang="en-US" altLang="zh-CN" b="1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HLoadStmt</a:t>
            </a:r>
            <a:endParaRPr lang="en-US" altLang="zh-CN" b="1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MoveStmt</a:t>
            </a:r>
            <a:endParaRPr lang="en-US" altLang="zh-CN" b="1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| </a:t>
            </a:r>
            <a:r>
              <a:rPr lang="en-US" altLang="zh-CN" b="1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PrintStmt</a:t>
            </a:r>
            <a:endParaRPr lang="en-US" altLang="zh-CN" b="1" dirty="0">
              <a:solidFill>
                <a:schemeClr val="tx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NoOpStmt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"NOOP"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ErrorStmt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"ERROR"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CJumpStmt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"CJUMP" 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JumpStmt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"JUMP" </a:t>
            </a:r>
            <a:r>
              <a:rPr lang="en-US" altLang="zh-CN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HStoreStmt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"HSTORE" 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US" altLang="zh-CN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endParaRPr lang="en-US" altLang="zh-CN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HLoadStmt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"HLOAD" </a:t>
            </a:r>
            <a:r>
              <a:rPr lang="en-US" altLang="zh-CN" b="1" dirty="0">
                <a:latin typeface="Courier New" panose="02070309020205020404" pitchFamily="49" charset="0"/>
                <a:cs typeface="Courier New" panose="02070309020205020404" pitchFamily="49" charset="0"/>
              </a:rPr>
              <a:t>Temp </a:t>
            </a: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endParaRPr lang="en-US" altLang="zh-CN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MoveStmt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"MOVE" </a:t>
            </a:r>
            <a:r>
              <a:rPr lang="en-US" altLang="zh-CN" b="1" dirty="0">
                <a:latin typeface="Courier New" panose="02070309020205020404" pitchFamily="49" charset="0"/>
                <a:cs typeface="Courier New" panose="02070309020205020404" pitchFamily="49" charset="0"/>
              </a:rPr>
              <a:t>Temp 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endParaRPr lang="en-US" altLang="zh-CN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PrintStmt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"PRINT" </a:t>
            </a: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92231D77-0E93-4D6A-91C3-568EFE0482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094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825"/>
    </mc:Choice>
    <mc:Fallback xmlns="">
      <p:transition spd="slow" advTm="37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4" name="Rectangle 6"/>
          <p:cNvSpPr>
            <a:spLocks noChangeArrowheads="1"/>
          </p:cNvSpPr>
          <p:nvPr/>
        </p:nvSpPr>
        <p:spPr bwMode="auto">
          <a:xfrm>
            <a:off x="4591050" y="692150"/>
            <a:ext cx="4373563" cy="61261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200" b="1"/>
              <a:t>MAIN</a:t>
            </a:r>
          </a:p>
          <a:p>
            <a:pPr eaLnBrk="1" hangingPunct="1">
              <a:defRPr/>
            </a:pPr>
            <a:r>
              <a:rPr lang="en-US" altLang="zh-CN" sz="1200" b="1"/>
              <a:t>       MOVE TEMP 24 HALLOCATE 4</a:t>
            </a:r>
          </a:p>
          <a:p>
            <a:pPr eaLnBrk="1" hangingPunct="1">
              <a:defRPr/>
            </a:pPr>
            <a:r>
              <a:rPr lang="en-US" altLang="zh-CN" sz="1200" b="1"/>
              <a:t>       MOVE TEMP 25 HALLOCATE 4</a:t>
            </a:r>
          </a:p>
          <a:p>
            <a:pPr eaLnBrk="1" hangingPunct="1">
              <a:defRPr/>
            </a:pPr>
            <a:r>
              <a:rPr lang="en-US" altLang="zh-CN" sz="1200" b="1"/>
              <a:t>       MOVE TEMP 30 Fac_ComputeFac</a:t>
            </a:r>
          </a:p>
          <a:p>
            <a:pPr eaLnBrk="1" hangingPunct="1">
              <a:defRPr/>
            </a:pPr>
            <a:r>
              <a:rPr lang="en-US" altLang="zh-CN" sz="1200" b="1"/>
              <a:t>       HSTORE TEMP 24 0 TEMP 30</a:t>
            </a:r>
          </a:p>
          <a:p>
            <a:pPr eaLnBrk="1" hangingPunct="1">
              <a:defRPr/>
            </a:pPr>
            <a:r>
              <a:rPr lang="en-US" altLang="zh-CN" sz="1200" b="1"/>
              <a:t>       HSTORE TEMP 25 0 TEMP 24</a:t>
            </a:r>
          </a:p>
          <a:p>
            <a:pPr eaLnBrk="1" hangingPunct="1">
              <a:defRPr/>
            </a:pPr>
            <a:r>
              <a:rPr lang="en-US" altLang="zh-CN" sz="1200" b="1"/>
              <a:t>       MOVE TEMP 23 TEMP 25</a:t>
            </a:r>
          </a:p>
          <a:p>
            <a:pPr eaLnBrk="1" hangingPunct="1">
              <a:defRPr/>
            </a:pPr>
            <a:r>
              <a:rPr lang="en-US" altLang="zh-CN" sz="1200" b="1"/>
              <a:t>       HLOAD TEMP 21 TEMP 23 0</a:t>
            </a:r>
          </a:p>
          <a:p>
            <a:pPr eaLnBrk="1" hangingPunct="1">
              <a:defRPr/>
            </a:pPr>
            <a:r>
              <a:rPr lang="en-US" altLang="zh-CN" sz="1200" b="1"/>
              <a:t>       HLOAD TEMP 22 TEMP 21 0</a:t>
            </a:r>
          </a:p>
          <a:p>
            <a:pPr eaLnBrk="1" hangingPunct="1">
              <a:defRPr/>
            </a:pPr>
            <a:r>
              <a:rPr lang="en-US" altLang="zh-CN" sz="1200" b="1"/>
              <a:t>       MOVE TEMP 31 10</a:t>
            </a:r>
          </a:p>
          <a:p>
            <a:pPr eaLnBrk="1" hangingPunct="1">
              <a:defRPr/>
            </a:pPr>
            <a:r>
              <a:rPr lang="en-US" altLang="zh-CN" sz="1200" b="1"/>
              <a:t>       MOVE TEMP 32 CALL TEMP 22( TEMP 23 TEMP 31 )</a:t>
            </a:r>
          </a:p>
          <a:p>
            <a:pPr eaLnBrk="1" hangingPunct="1">
              <a:defRPr/>
            </a:pPr>
            <a:r>
              <a:rPr lang="en-US" altLang="zh-CN" sz="1200" b="1"/>
              <a:t>       PRINT TEMP 32</a:t>
            </a:r>
          </a:p>
          <a:p>
            <a:pPr eaLnBrk="1" hangingPunct="1">
              <a:defRPr/>
            </a:pPr>
            <a:endParaRPr lang="en-US" altLang="zh-CN" sz="1200" b="1"/>
          </a:p>
          <a:p>
            <a:pPr eaLnBrk="1" hangingPunct="1">
              <a:defRPr/>
            </a:pPr>
            <a:r>
              <a:rPr lang="en-US" altLang="zh-CN" sz="1200" b="1"/>
              <a:t>END</a:t>
            </a:r>
          </a:p>
          <a:p>
            <a:pPr eaLnBrk="1" hangingPunct="1">
              <a:defRPr/>
            </a:pPr>
            <a:r>
              <a:rPr lang="en-US" altLang="zh-CN" sz="1200" b="1"/>
              <a:t>Fac_ComputeFac [2]</a:t>
            </a:r>
          </a:p>
          <a:p>
            <a:pPr eaLnBrk="1" hangingPunct="1">
              <a:defRPr/>
            </a:pPr>
            <a:r>
              <a:rPr lang="en-US" altLang="zh-CN" sz="1200" b="1"/>
              <a:t>BEGIN</a:t>
            </a:r>
          </a:p>
          <a:p>
            <a:pPr eaLnBrk="1" hangingPunct="1">
              <a:defRPr/>
            </a:pPr>
            <a:r>
              <a:rPr lang="en-US" altLang="zh-CN" sz="1200" b="1"/>
              <a:t>       MOVE TEMP 33 1</a:t>
            </a:r>
          </a:p>
          <a:p>
            <a:pPr eaLnBrk="1" hangingPunct="1">
              <a:defRPr/>
            </a:pPr>
            <a:r>
              <a:rPr lang="en-US" altLang="zh-CN" sz="1200" b="1"/>
              <a:t>       MOVE TEMP 34 LT TEMP 1 TEMP 33</a:t>
            </a:r>
          </a:p>
          <a:p>
            <a:pPr eaLnBrk="1" hangingPunct="1">
              <a:defRPr/>
            </a:pPr>
            <a:r>
              <a:rPr lang="en-US" altLang="zh-CN" sz="1200" b="1"/>
              <a:t>       CJUMP TEMP 34 L2</a:t>
            </a:r>
          </a:p>
          <a:p>
            <a:pPr eaLnBrk="1" hangingPunct="1">
              <a:defRPr/>
            </a:pPr>
            <a:r>
              <a:rPr lang="en-US" altLang="zh-CN" sz="1200" b="1"/>
              <a:t>       MOVE TEMP 20 1</a:t>
            </a:r>
          </a:p>
          <a:p>
            <a:pPr eaLnBrk="1" hangingPunct="1">
              <a:defRPr/>
            </a:pPr>
            <a:r>
              <a:rPr lang="en-US" altLang="zh-CN" sz="1200" b="1"/>
              <a:t>       JUMP L3</a:t>
            </a:r>
          </a:p>
          <a:p>
            <a:pPr eaLnBrk="1" hangingPunct="1">
              <a:defRPr/>
            </a:pPr>
            <a:r>
              <a:rPr lang="en-US" altLang="zh-CN" sz="1200" b="1"/>
              <a:t>L2   NOOP</a:t>
            </a:r>
          </a:p>
          <a:p>
            <a:pPr eaLnBrk="1" hangingPunct="1">
              <a:defRPr/>
            </a:pPr>
            <a:r>
              <a:rPr lang="en-US" altLang="zh-CN" sz="1200" b="1"/>
              <a:t>       MOVE TEMP 29 TEMP 0</a:t>
            </a:r>
          </a:p>
          <a:p>
            <a:pPr eaLnBrk="1" hangingPunct="1">
              <a:defRPr/>
            </a:pPr>
            <a:r>
              <a:rPr lang="en-US" altLang="zh-CN" sz="1200" b="1"/>
              <a:t>       HLOAD TEMP 27 TEMP 29 0</a:t>
            </a:r>
          </a:p>
          <a:p>
            <a:pPr eaLnBrk="1" hangingPunct="1">
              <a:defRPr/>
            </a:pPr>
            <a:r>
              <a:rPr lang="en-US" altLang="zh-CN" sz="1200" b="1"/>
              <a:t>       HLOAD TEMP 28 TEMP 27 0</a:t>
            </a:r>
          </a:p>
          <a:p>
            <a:pPr eaLnBrk="1" hangingPunct="1">
              <a:defRPr/>
            </a:pPr>
            <a:r>
              <a:rPr lang="en-US" altLang="zh-CN" sz="1200" b="1"/>
              <a:t>       MOVE TEMP 35 1</a:t>
            </a:r>
          </a:p>
          <a:p>
            <a:pPr eaLnBrk="1" hangingPunct="1">
              <a:defRPr/>
            </a:pPr>
            <a:r>
              <a:rPr lang="en-US" altLang="zh-CN" sz="1200" b="1"/>
              <a:t>       MOVE TEMP 36 MINUS TEMP 1 TEMP 35</a:t>
            </a:r>
          </a:p>
          <a:p>
            <a:pPr eaLnBrk="1" hangingPunct="1">
              <a:defRPr/>
            </a:pPr>
            <a:r>
              <a:rPr lang="en-US" altLang="zh-CN" sz="1200" b="1"/>
              <a:t>       MOVE TEMP 37 CALL TEMP 28( TEMP 29 TEMP 36 )</a:t>
            </a:r>
          </a:p>
          <a:p>
            <a:pPr eaLnBrk="1" hangingPunct="1">
              <a:defRPr/>
            </a:pPr>
            <a:r>
              <a:rPr lang="en-US" altLang="zh-CN" sz="1200" b="1"/>
              <a:t>       MOVE TEMP 38 TIMES TEMP 1 TEMP 37</a:t>
            </a:r>
          </a:p>
          <a:p>
            <a:pPr eaLnBrk="1" hangingPunct="1">
              <a:defRPr/>
            </a:pPr>
            <a:r>
              <a:rPr lang="en-US" altLang="zh-CN" sz="1200" b="1"/>
              <a:t>       MOVE TEMP 20 TEMP 38</a:t>
            </a:r>
          </a:p>
          <a:p>
            <a:pPr eaLnBrk="1" hangingPunct="1">
              <a:defRPr/>
            </a:pPr>
            <a:r>
              <a:rPr lang="en-US" altLang="zh-CN" sz="1200" b="1"/>
              <a:t>L3   NOOP</a:t>
            </a:r>
          </a:p>
          <a:p>
            <a:pPr eaLnBrk="1" hangingPunct="1">
              <a:defRPr/>
            </a:pPr>
            <a:r>
              <a:rPr lang="en-US" altLang="zh-CN" sz="1200" b="1"/>
              <a:t>RETURN   TEMP 20</a:t>
            </a:r>
          </a:p>
          <a:p>
            <a:pPr eaLnBrk="1" hangingPunct="1">
              <a:defRPr/>
            </a:pPr>
            <a:r>
              <a:rPr lang="en-US" altLang="zh-CN" sz="1200" b="1"/>
              <a:t>END</a:t>
            </a:r>
            <a:endParaRPr lang="zh-CN" altLang="en-US" sz="1200" b="1"/>
          </a:p>
        </p:txBody>
      </p:sp>
      <p:sp>
        <p:nvSpPr>
          <p:cNvPr id="27655" name="Text Box 7"/>
          <p:cNvSpPr txBox="1">
            <a:spLocks noChangeArrowheads="1"/>
          </p:cNvSpPr>
          <p:nvPr/>
        </p:nvSpPr>
        <p:spPr bwMode="auto">
          <a:xfrm>
            <a:off x="250825" y="696913"/>
            <a:ext cx="4098925" cy="61261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200" b="1" dirty="0"/>
              <a:t>MAIN</a:t>
            </a:r>
          </a:p>
          <a:p>
            <a:pPr eaLnBrk="1" hangingPunct="1">
              <a:defRPr/>
            </a:pPr>
            <a:r>
              <a:rPr lang="en-US" altLang="zh-CN" sz="1200" b="1" dirty="0"/>
              <a:t>     PRINT CALL </a:t>
            </a:r>
          </a:p>
          <a:p>
            <a:pPr eaLnBrk="1" hangingPunct="1">
              <a:defRPr/>
            </a:pPr>
            <a:r>
              <a:rPr lang="en-US" altLang="zh-CN" sz="1200" b="1" dirty="0"/>
              <a:t>     BEGIN </a:t>
            </a:r>
          </a:p>
          <a:p>
            <a:pPr eaLnBrk="1" hangingPunct="1">
              <a:defRPr/>
            </a:pPr>
            <a:r>
              <a:rPr lang="en-US" altLang="zh-CN" sz="1200" b="1" dirty="0"/>
              <a:t>	MOVE TEMP 23 </a:t>
            </a:r>
          </a:p>
          <a:p>
            <a:pPr eaLnBrk="1" hangingPunct="1">
              <a:defRPr/>
            </a:pPr>
            <a:r>
              <a:rPr lang="en-US" altLang="zh-CN" sz="1200" b="1" dirty="0"/>
              <a:t>	BEGIN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MOVE TEMP 24 HALLOCATE  4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MOVE TEMP 25 HALLOCATE  4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HSTORE TEMP 24  0 </a:t>
            </a:r>
            <a:r>
              <a:rPr lang="en-US" altLang="zh-CN" sz="1200" b="1" dirty="0" err="1"/>
              <a:t>Fac_ComputeFac</a:t>
            </a:r>
            <a:r>
              <a:rPr lang="en-US" altLang="zh-CN" sz="1200" b="1" dirty="0"/>
              <a:t>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HSTORE TEMP 25  0 TEMP 24 </a:t>
            </a:r>
          </a:p>
          <a:p>
            <a:pPr eaLnBrk="1" hangingPunct="1">
              <a:defRPr/>
            </a:pPr>
            <a:r>
              <a:rPr lang="en-US" altLang="zh-CN" sz="1200" b="1" dirty="0"/>
              <a:t> 	RETURN TEMP 25 </a:t>
            </a:r>
          </a:p>
          <a:p>
            <a:pPr eaLnBrk="1" hangingPunct="1">
              <a:defRPr/>
            </a:pPr>
            <a:r>
              <a:rPr lang="en-US" altLang="zh-CN" sz="1200" b="1" dirty="0"/>
              <a:t>	END</a:t>
            </a:r>
          </a:p>
          <a:p>
            <a:pPr eaLnBrk="1" hangingPunct="1">
              <a:defRPr/>
            </a:pPr>
            <a:r>
              <a:rPr lang="en-US" altLang="zh-CN" sz="1200" b="1" dirty="0"/>
              <a:t>	HLOAD TEMP 21 TEMP 23  0 </a:t>
            </a:r>
          </a:p>
          <a:p>
            <a:pPr eaLnBrk="1" hangingPunct="1">
              <a:defRPr/>
            </a:pPr>
            <a:r>
              <a:rPr lang="en-US" altLang="zh-CN" sz="1200" b="1" dirty="0"/>
              <a:t>	HLOAD TEMP 22 TEMP 21  0 </a:t>
            </a:r>
          </a:p>
          <a:p>
            <a:pPr eaLnBrk="1" hangingPunct="1">
              <a:defRPr/>
            </a:pPr>
            <a:r>
              <a:rPr lang="en-US" altLang="zh-CN" sz="1200" b="1" dirty="0"/>
              <a:t>     RETURN TEMP 22 </a:t>
            </a:r>
          </a:p>
          <a:p>
            <a:pPr eaLnBrk="1" hangingPunct="1">
              <a:defRPr/>
            </a:pPr>
            <a:r>
              <a:rPr lang="en-US" altLang="zh-CN" sz="1200" b="1" dirty="0"/>
              <a:t>     END   (TEMP 23  10 )</a:t>
            </a:r>
          </a:p>
          <a:p>
            <a:pPr eaLnBrk="1" hangingPunct="1">
              <a:defRPr/>
            </a:pPr>
            <a:r>
              <a:rPr lang="en-US" altLang="zh-CN" sz="1200" b="1" dirty="0"/>
              <a:t>END</a:t>
            </a:r>
          </a:p>
          <a:p>
            <a:pPr eaLnBrk="1" hangingPunct="1">
              <a:defRPr/>
            </a:pPr>
            <a:r>
              <a:rPr lang="en-US" altLang="zh-CN" sz="1200" b="1" dirty="0" err="1"/>
              <a:t>Fac_ComputeFac</a:t>
            </a:r>
            <a:r>
              <a:rPr lang="en-US" altLang="zh-CN" sz="1200" b="1" dirty="0"/>
              <a:t>  [ 2 ] </a:t>
            </a:r>
          </a:p>
          <a:p>
            <a:pPr eaLnBrk="1" hangingPunct="1">
              <a:defRPr/>
            </a:pPr>
            <a:r>
              <a:rPr lang="en-US" altLang="zh-CN" sz="1200" b="1" dirty="0"/>
              <a:t>BEGIN </a:t>
            </a:r>
          </a:p>
          <a:p>
            <a:pPr eaLnBrk="1" hangingPunct="1">
              <a:defRPr/>
            </a:pPr>
            <a:r>
              <a:rPr lang="en-US" altLang="zh-CN" sz="1200" b="1" dirty="0"/>
              <a:t>	CJUMP  LT TEMP 1  1 L2 </a:t>
            </a:r>
          </a:p>
          <a:p>
            <a:pPr eaLnBrk="1" hangingPunct="1">
              <a:defRPr/>
            </a:pPr>
            <a:r>
              <a:rPr lang="en-US" altLang="zh-CN" sz="1200" b="1" dirty="0"/>
              <a:t>	MOVE TEMP 20  1 </a:t>
            </a:r>
          </a:p>
          <a:p>
            <a:pPr eaLnBrk="1" hangingPunct="1">
              <a:defRPr/>
            </a:pPr>
            <a:r>
              <a:rPr lang="en-US" altLang="zh-CN" sz="1200" b="1" dirty="0"/>
              <a:t>	JUMP L3 </a:t>
            </a:r>
          </a:p>
          <a:p>
            <a:pPr eaLnBrk="1" hangingPunct="1">
              <a:defRPr/>
            </a:pPr>
            <a:r>
              <a:rPr lang="en-US" altLang="zh-CN" sz="1200" b="1" dirty="0"/>
              <a:t> L2	MOVE TEMP 20  TIMES TEMP 1  </a:t>
            </a:r>
          </a:p>
          <a:p>
            <a:pPr eaLnBrk="1" hangingPunct="1">
              <a:defRPr/>
            </a:pPr>
            <a:r>
              <a:rPr lang="en-US" altLang="zh-CN" sz="1200" b="1" dirty="0"/>
              <a:t>	  CALL </a:t>
            </a:r>
          </a:p>
          <a:p>
            <a:pPr eaLnBrk="1" hangingPunct="1">
              <a:defRPr/>
            </a:pPr>
            <a:r>
              <a:rPr lang="en-US" altLang="zh-CN" sz="1200" b="1" dirty="0"/>
              <a:t> 	  BEGIN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MOVE TEMP 29 TEMP 0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HLOAD TEMP 27 TEMP 29  0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HLOAD TEMP 28 TEMP 27  0 </a:t>
            </a:r>
          </a:p>
          <a:p>
            <a:pPr eaLnBrk="1" hangingPunct="1">
              <a:defRPr/>
            </a:pPr>
            <a:r>
              <a:rPr lang="en-US" altLang="zh-CN" sz="1200" b="1" dirty="0"/>
              <a:t> 	  RETURN TEMP 28 </a:t>
            </a:r>
          </a:p>
          <a:p>
            <a:pPr eaLnBrk="1" hangingPunct="1">
              <a:defRPr/>
            </a:pPr>
            <a:r>
              <a:rPr lang="en-US" altLang="zh-CN" sz="1200" b="1" dirty="0"/>
              <a:t>	  END</a:t>
            </a:r>
          </a:p>
          <a:p>
            <a:pPr eaLnBrk="1" hangingPunct="1">
              <a:defRPr/>
            </a:pPr>
            <a:r>
              <a:rPr lang="en-US" altLang="zh-CN" sz="1200" b="1" dirty="0"/>
              <a:t>	(TEMP 29  MINUS TEMP 1  1 )</a:t>
            </a:r>
          </a:p>
          <a:p>
            <a:pPr eaLnBrk="1" hangingPunct="1">
              <a:defRPr/>
            </a:pPr>
            <a:r>
              <a:rPr lang="en-US" altLang="zh-CN" sz="1200" b="1" dirty="0"/>
              <a:t> L3	NOOP </a:t>
            </a:r>
          </a:p>
          <a:p>
            <a:pPr eaLnBrk="1" hangingPunct="1">
              <a:defRPr/>
            </a:pPr>
            <a:r>
              <a:rPr lang="en-US" altLang="zh-CN" sz="1200" b="1" dirty="0"/>
              <a:t> RETURN TEMP 20 </a:t>
            </a:r>
          </a:p>
          <a:p>
            <a:pPr eaLnBrk="1" hangingPunct="1">
              <a:defRPr/>
            </a:pPr>
            <a:r>
              <a:rPr lang="en-US" altLang="zh-CN" sz="1200" b="1" dirty="0"/>
              <a:t> END</a:t>
            </a:r>
            <a:endParaRPr lang="zh-CN" altLang="en-US" sz="1200" b="1" dirty="0"/>
          </a:p>
        </p:txBody>
      </p:sp>
      <p:sp>
        <p:nvSpPr>
          <p:cNvPr id="27656" name="Line 8"/>
          <p:cNvSpPr>
            <a:spLocks noChangeShapeType="1"/>
          </p:cNvSpPr>
          <p:nvPr/>
        </p:nvSpPr>
        <p:spPr bwMode="auto">
          <a:xfrm flipV="1">
            <a:off x="3995738" y="1006475"/>
            <a:ext cx="935037" cy="7207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57" name="Line 9"/>
          <p:cNvSpPr>
            <a:spLocks noChangeShapeType="1"/>
          </p:cNvSpPr>
          <p:nvPr/>
        </p:nvSpPr>
        <p:spPr bwMode="auto">
          <a:xfrm flipV="1">
            <a:off x="3971925" y="1196975"/>
            <a:ext cx="935038" cy="7207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58" name="Line 10"/>
          <p:cNvSpPr>
            <a:spLocks noChangeShapeType="1"/>
          </p:cNvSpPr>
          <p:nvPr/>
        </p:nvSpPr>
        <p:spPr bwMode="auto">
          <a:xfrm flipV="1">
            <a:off x="4211638" y="1412875"/>
            <a:ext cx="720725" cy="7207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59" name="Line 11"/>
          <p:cNvSpPr>
            <a:spLocks noChangeShapeType="1"/>
          </p:cNvSpPr>
          <p:nvPr/>
        </p:nvSpPr>
        <p:spPr bwMode="auto">
          <a:xfrm flipV="1">
            <a:off x="4211638" y="1557338"/>
            <a:ext cx="720725" cy="57626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0" name="Line 12"/>
          <p:cNvSpPr>
            <a:spLocks noChangeShapeType="1"/>
          </p:cNvSpPr>
          <p:nvPr/>
        </p:nvSpPr>
        <p:spPr bwMode="auto">
          <a:xfrm flipV="1">
            <a:off x="4092575" y="1768475"/>
            <a:ext cx="792163" cy="5048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2" name="Line 14"/>
          <p:cNvSpPr>
            <a:spLocks noChangeShapeType="1"/>
          </p:cNvSpPr>
          <p:nvPr/>
        </p:nvSpPr>
        <p:spPr bwMode="auto">
          <a:xfrm flipV="1">
            <a:off x="3394075" y="2120900"/>
            <a:ext cx="151130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3" name="Line 15"/>
          <p:cNvSpPr>
            <a:spLocks noChangeShapeType="1"/>
          </p:cNvSpPr>
          <p:nvPr/>
        </p:nvSpPr>
        <p:spPr bwMode="auto">
          <a:xfrm flipV="1">
            <a:off x="3360738" y="2301875"/>
            <a:ext cx="151130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4" name="Line 16"/>
          <p:cNvSpPr>
            <a:spLocks noChangeShapeType="1"/>
          </p:cNvSpPr>
          <p:nvPr/>
        </p:nvSpPr>
        <p:spPr bwMode="auto">
          <a:xfrm flipV="1">
            <a:off x="3635375" y="5064125"/>
            <a:ext cx="1296988" cy="360363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5" name="Line 17"/>
          <p:cNvSpPr>
            <a:spLocks noChangeShapeType="1"/>
          </p:cNvSpPr>
          <p:nvPr/>
        </p:nvSpPr>
        <p:spPr bwMode="auto">
          <a:xfrm flipV="1">
            <a:off x="3635375" y="5229225"/>
            <a:ext cx="1296988" cy="360363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6" name="Line 18"/>
          <p:cNvSpPr>
            <a:spLocks noChangeShapeType="1"/>
          </p:cNvSpPr>
          <p:nvPr/>
        </p:nvSpPr>
        <p:spPr bwMode="auto">
          <a:xfrm flipV="1">
            <a:off x="3635375" y="4868863"/>
            <a:ext cx="1223963" cy="36036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7" name="Line 19"/>
          <p:cNvSpPr>
            <a:spLocks noChangeShapeType="1"/>
          </p:cNvSpPr>
          <p:nvPr/>
        </p:nvSpPr>
        <p:spPr bwMode="auto">
          <a:xfrm flipV="1">
            <a:off x="2627313" y="4292600"/>
            <a:ext cx="226695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8" name="Line 20"/>
          <p:cNvSpPr>
            <a:spLocks noChangeShapeType="1"/>
          </p:cNvSpPr>
          <p:nvPr/>
        </p:nvSpPr>
        <p:spPr bwMode="auto">
          <a:xfrm flipV="1">
            <a:off x="2268538" y="4475163"/>
            <a:ext cx="2663825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9" name="Line 21"/>
          <p:cNvSpPr>
            <a:spLocks noChangeShapeType="1"/>
          </p:cNvSpPr>
          <p:nvPr/>
        </p:nvSpPr>
        <p:spPr bwMode="auto">
          <a:xfrm flipV="1">
            <a:off x="1835150" y="3416300"/>
            <a:ext cx="2808288" cy="323850"/>
          </a:xfrm>
          <a:prstGeom prst="line">
            <a:avLst/>
          </a:prstGeom>
          <a:noFill/>
          <a:ln w="19050">
            <a:solidFill>
              <a:srgbClr val="FFFF00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0" name="Line 22"/>
          <p:cNvSpPr>
            <a:spLocks noChangeShapeType="1"/>
          </p:cNvSpPr>
          <p:nvPr/>
        </p:nvSpPr>
        <p:spPr bwMode="auto">
          <a:xfrm>
            <a:off x="971550" y="836613"/>
            <a:ext cx="3671888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1" name="Line 23"/>
          <p:cNvSpPr>
            <a:spLocks noChangeShapeType="1"/>
          </p:cNvSpPr>
          <p:nvPr/>
        </p:nvSpPr>
        <p:spPr bwMode="auto">
          <a:xfrm flipV="1">
            <a:off x="1116013" y="3573463"/>
            <a:ext cx="3527425" cy="360362"/>
          </a:xfrm>
          <a:prstGeom prst="line">
            <a:avLst/>
          </a:prstGeom>
          <a:noFill/>
          <a:ln w="19050">
            <a:solidFill>
              <a:srgbClr val="FFFF00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2" name="Line 24"/>
          <p:cNvSpPr>
            <a:spLocks noChangeShapeType="1"/>
          </p:cNvSpPr>
          <p:nvPr/>
        </p:nvSpPr>
        <p:spPr bwMode="auto">
          <a:xfrm>
            <a:off x="755650" y="6669088"/>
            <a:ext cx="3922713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3" name="Line 25"/>
          <p:cNvSpPr>
            <a:spLocks noChangeShapeType="1"/>
          </p:cNvSpPr>
          <p:nvPr/>
        </p:nvSpPr>
        <p:spPr bwMode="auto">
          <a:xfrm flipV="1">
            <a:off x="1547813" y="3213100"/>
            <a:ext cx="3095625" cy="360363"/>
          </a:xfrm>
          <a:prstGeom prst="line">
            <a:avLst/>
          </a:prstGeom>
          <a:noFill/>
          <a:ln w="19050">
            <a:solidFill>
              <a:srgbClr val="FFFF00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4" name="Line 26"/>
          <p:cNvSpPr>
            <a:spLocks noChangeShapeType="1"/>
          </p:cNvSpPr>
          <p:nvPr/>
        </p:nvSpPr>
        <p:spPr bwMode="auto">
          <a:xfrm>
            <a:off x="1852613" y="6524625"/>
            <a:ext cx="2808287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5" name="Line 27"/>
          <p:cNvSpPr>
            <a:spLocks noChangeShapeType="1"/>
          </p:cNvSpPr>
          <p:nvPr/>
        </p:nvSpPr>
        <p:spPr bwMode="auto">
          <a:xfrm>
            <a:off x="1847850" y="6330950"/>
            <a:ext cx="2808288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6" name="Line 28"/>
          <p:cNvSpPr>
            <a:spLocks noChangeShapeType="1"/>
          </p:cNvSpPr>
          <p:nvPr/>
        </p:nvSpPr>
        <p:spPr bwMode="auto">
          <a:xfrm flipV="1">
            <a:off x="3203575" y="3741738"/>
            <a:ext cx="1655763" cy="36036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7" name="Line 29"/>
          <p:cNvSpPr>
            <a:spLocks noChangeShapeType="1"/>
          </p:cNvSpPr>
          <p:nvPr/>
        </p:nvSpPr>
        <p:spPr bwMode="auto">
          <a:xfrm flipV="1">
            <a:off x="3132138" y="3919538"/>
            <a:ext cx="1800225" cy="2174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8" name="Line 30"/>
          <p:cNvSpPr>
            <a:spLocks noChangeShapeType="1"/>
          </p:cNvSpPr>
          <p:nvPr/>
        </p:nvSpPr>
        <p:spPr bwMode="auto">
          <a:xfrm flipV="1">
            <a:off x="3132138" y="4122738"/>
            <a:ext cx="1800225" cy="269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19256" cy="816769"/>
          </a:xfrm>
        </p:spPr>
        <p:txBody>
          <a:bodyPr/>
          <a:lstStyle/>
          <a:p>
            <a:r>
              <a:rPr lang="zh-CN" altLang="en-US" b="1" dirty="0"/>
              <a:t>求</a:t>
            </a:r>
            <a:r>
              <a:rPr lang="en-US" altLang="zh-CN" b="1" dirty="0"/>
              <a:t>10</a:t>
            </a:r>
            <a:r>
              <a:rPr lang="zh-CN" altLang="en-US" b="1" dirty="0"/>
              <a:t>的阶乘例子的对比</a:t>
            </a:r>
            <a:endParaRPr lang="en-US" altLang="zh-CN" b="1" dirty="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5EEE56F-39EE-4D07-8D9E-2678BC8446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178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52"/>
    </mc:Choice>
    <mc:Fallback xmlns="">
      <p:transition spd="slow" advTm="10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4" name="Rectangle 6"/>
          <p:cNvSpPr>
            <a:spLocks noChangeArrowheads="1"/>
          </p:cNvSpPr>
          <p:nvPr/>
        </p:nvSpPr>
        <p:spPr bwMode="auto">
          <a:xfrm>
            <a:off x="4591050" y="692150"/>
            <a:ext cx="4373563" cy="618630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200" b="1" dirty="0"/>
              <a:t>MAIN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24 HALLOCATE 4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25 HALLOCATE 4</a:t>
            </a:r>
          </a:p>
          <a:p>
            <a:pPr eaLnBrk="1" hangingPunct="1">
              <a:defRPr/>
            </a:pPr>
            <a:r>
              <a:rPr lang="en-US" altLang="zh-CN" sz="1200" b="1" dirty="0">
                <a:solidFill>
                  <a:srgbClr val="FF0000"/>
                </a:solidFill>
              </a:rPr>
              <a:t>       MOVE TEMP 30 </a:t>
            </a:r>
            <a:r>
              <a:rPr lang="en-US" altLang="zh-CN" sz="1200" b="1" dirty="0" err="1">
                <a:solidFill>
                  <a:srgbClr val="FF0000"/>
                </a:solidFill>
              </a:rPr>
              <a:t>Fac_ComputeFac</a:t>
            </a:r>
            <a:endParaRPr lang="en-US" altLang="zh-CN" sz="1200" b="1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200" b="1" dirty="0">
                <a:solidFill>
                  <a:srgbClr val="FF0000"/>
                </a:solidFill>
              </a:rPr>
              <a:t>       HSTORE TEMP 24 0 TEMP 30</a:t>
            </a:r>
          </a:p>
          <a:p>
            <a:pPr eaLnBrk="1" hangingPunct="1">
              <a:defRPr/>
            </a:pPr>
            <a:r>
              <a:rPr lang="en-US" altLang="zh-CN" sz="1200" b="1" dirty="0"/>
              <a:t>       HSTORE TEMP 25 0 TEMP 24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23 TEMP 25</a:t>
            </a:r>
          </a:p>
          <a:p>
            <a:pPr eaLnBrk="1" hangingPunct="1">
              <a:defRPr/>
            </a:pPr>
            <a:r>
              <a:rPr lang="en-US" altLang="zh-CN" sz="1200" b="1" dirty="0"/>
              <a:t>       HLOAD TEMP 21 TEMP 23 0</a:t>
            </a:r>
          </a:p>
          <a:p>
            <a:pPr eaLnBrk="1" hangingPunct="1">
              <a:defRPr/>
            </a:pPr>
            <a:r>
              <a:rPr lang="en-US" altLang="zh-CN" sz="1200" b="1" dirty="0"/>
              <a:t>       HLOAD TEMP 22 TEMP 21 0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31 10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32 CALL TEMP 22( TEMP 23 TEMP 31 )</a:t>
            </a:r>
          </a:p>
          <a:p>
            <a:pPr eaLnBrk="1" hangingPunct="1">
              <a:defRPr/>
            </a:pPr>
            <a:r>
              <a:rPr lang="en-US" altLang="zh-CN" sz="1200" b="1" dirty="0"/>
              <a:t>       PRINT TEMP 32</a:t>
            </a:r>
          </a:p>
          <a:p>
            <a:pPr eaLnBrk="1" hangingPunct="1">
              <a:defRPr/>
            </a:pPr>
            <a:endParaRPr lang="en-US" altLang="zh-CN" sz="1200" b="1" dirty="0"/>
          </a:p>
          <a:p>
            <a:pPr eaLnBrk="1" hangingPunct="1">
              <a:defRPr/>
            </a:pPr>
            <a:r>
              <a:rPr lang="en-US" altLang="zh-CN" sz="1200" b="1" dirty="0"/>
              <a:t>END</a:t>
            </a:r>
          </a:p>
          <a:p>
            <a:pPr eaLnBrk="1" hangingPunct="1">
              <a:defRPr/>
            </a:pPr>
            <a:r>
              <a:rPr lang="en-US" altLang="zh-CN" sz="1200" b="1" dirty="0" err="1"/>
              <a:t>Fac_ComputeFac</a:t>
            </a:r>
            <a:r>
              <a:rPr lang="en-US" altLang="zh-CN" sz="1200" b="1" dirty="0"/>
              <a:t> [2]</a:t>
            </a:r>
          </a:p>
          <a:p>
            <a:pPr eaLnBrk="1" hangingPunct="1">
              <a:defRPr/>
            </a:pPr>
            <a:r>
              <a:rPr lang="en-US" altLang="zh-CN" sz="1200" b="1" dirty="0"/>
              <a:t>BEGIN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33 1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34 LT TEMP 1 TEMP 33</a:t>
            </a:r>
          </a:p>
          <a:p>
            <a:pPr eaLnBrk="1" hangingPunct="1">
              <a:defRPr/>
            </a:pPr>
            <a:r>
              <a:rPr lang="en-US" altLang="zh-CN" sz="1200" b="1" dirty="0"/>
              <a:t>       CJUMP TEMP 34 L2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20 1</a:t>
            </a:r>
          </a:p>
          <a:p>
            <a:pPr eaLnBrk="1" hangingPunct="1">
              <a:defRPr/>
            </a:pPr>
            <a:r>
              <a:rPr lang="en-US" altLang="zh-CN" sz="1200" b="1" dirty="0"/>
              <a:t>       JUMP L3</a:t>
            </a:r>
          </a:p>
          <a:p>
            <a:pPr eaLnBrk="1" hangingPunct="1">
              <a:defRPr/>
            </a:pPr>
            <a:r>
              <a:rPr lang="en-US" altLang="zh-CN" sz="1200" b="1" dirty="0"/>
              <a:t>L2   NOOP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29 TEMP 0</a:t>
            </a:r>
          </a:p>
          <a:p>
            <a:pPr eaLnBrk="1" hangingPunct="1">
              <a:defRPr/>
            </a:pPr>
            <a:r>
              <a:rPr lang="en-US" altLang="zh-CN" sz="1200" b="1" dirty="0"/>
              <a:t>       HLOAD TEMP 27 TEMP 29 0</a:t>
            </a:r>
          </a:p>
          <a:p>
            <a:pPr eaLnBrk="1" hangingPunct="1">
              <a:defRPr/>
            </a:pPr>
            <a:r>
              <a:rPr lang="en-US" altLang="zh-CN" sz="1200" b="1" dirty="0"/>
              <a:t>       HLOAD TEMP 28 TEMP 27 0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35 1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36 MINUS TEMP 1 TEMP 35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37 CALL TEMP 28( TEMP 29 TEMP 36 )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38 TIMES TEMP 1 TEMP 37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20 TEMP 38</a:t>
            </a:r>
          </a:p>
          <a:p>
            <a:pPr eaLnBrk="1" hangingPunct="1">
              <a:defRPr/>
            </a:pPr>
            <a:r>
              <a:rPr lang="en-US" altLang="zh-CN" sz="1200" b="1" dirty="0"/>
              <a:t>L3   NOOP</a:t>
            </a:r>
          </a:p>
          <a:p>
            <a:pPr eaLnBrk="1" hangingPunct="1">
              <a:defRPr/>
            </a:pPr>
            <a:r>
              <a:rPr lang="en-US" altLang="zh-CN" sz="1200" b="1" dirty="0"/>
              <a:t>RETURN   TEMP 20</a:t>
            </a:r>
          </a:p>
          <a:p>
            <a:pPr eaLnBrk="1" hangingPunct="1">
              <a:defRPr/>
            </a:pPr>
            <a:r>
              <a:rPr lang="en-US" altLang="zh-CN" sz="1200" b="1" dirty="0"/>
              <a:t>END</a:t>
            </a:r>
            <a:endParaRPr lang="zh-CN" altLang="en-US" sz="1200" b="1" dirty="0"/>
          </a:p>
        </p:txBody>
      </p:sp>
      <p:sp>
        <p:nvSpPr>
          <p:cNvPr id="27655" name="Text Box 7"/>
          <p:cNvSpPr txBox="1">
            <a:spLocks noChangeArrowheads="1"/>
          </p:cNvSpPr>
          <p:nvPr/>
        </p:nvSpPr>
        <p:spPr bwMode="auto">
          <a:xfrm>
            <a:off x="250825" y="696913"/>
            <a:ext cx="4114075" cy="618630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200" b="1" dirty="0"/>
              <a:t>MAIN</a:t>
            </a:r>
          </a:p>
          <a:p>
            <a:pPr eaLnBrk="1" hangingPunct="1">
              <a:defRPr/>
            </a:pPr>
            <a:r>
              <a:rPr lang="en-US" altLang="zh-CN" sz="1200" b="1" dirty="0"/>
              <a:t>     PRINT CALL </a:t>
            </a:r>
          </a:p>
          <a:p>
            <a:pPr eaLnBrk="1" hangingPunct="1">
              <a:defRPr/>
            </a:pPr>
            <a:r>
              <a:rPr lang="en-US" altLang="zh-CN" sz="1200" b="1" dirty="0"/>
              <a:t>     BEGIN </a:t>
            </a:r>
          </a:p>
          <a:p>
            <a:pPr eaLnBrk="1" hangingPunct="1">
              <a:defRPr/>
            </a:pPr>
            <a:r>
              <a:rPr lang="en-US" altLang="zh-CN" sz="1200" b="1" dirty="0"/>
              <a:t>	MOVE TEMP 23 </a:t>
            </a:r>
          </a:p>
          <a:p>
            <a:pPr eaLnBrk="1" hangingPunct="1">
              <a:defRPr/>
            </a:pPr>
            <a:r>
              <a:rPr lang="en-US" altLang="zh-CN" sz="1200" b="1" dirty="0"/>
              <a:t>	BEGIN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MOVE TEMP 24 HALLOCATE  4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MOVE TEMP 25 HALLOCATE  4 </a:t>
            </a:r>
          </a:p>
          <a:p>
            <a:pPr eaLnBrk="1" hangingPunct="1">
              <a:defRPr/>
            </a:pPr>
            <a:r>
              <a:rPr lang="en-US" altLang="zh-CN" sz="1200" b="1" dirty="0">
                <a:solidFill>
                  <a:srgbClr val="FF0000"/>
                </a:solidFill>
              </a:rPr>
              <a:t>	        HSTORE TEMP 24  0 </a:t>
            </a:r>
            <a:r>
              <a:rPr lang="en-US" altLang="zh-CN" sz="1200" b="1" dirty="0" err="1">
                <a:solidFill>
                  <a:srgbClr val="FF0000"/>
                </a:solidFill>
              </a:rPr>
              <a:t>Fac_ComputeFac</a:t>
            </a:r>
            <a:r>
              <a:rPr lang="en-US" altLang="zh-CN" sz="1200" b="1" dirty="0">
                <a:solidFill>
                  <a:srgbClr val="FF0000"/>
                </a:solidFill>
              </a:rPr>
              <a:t>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HSTORE TEMP 25  0 TEMP 24 </a:t>
            </a:r>
          </a:p>
          <a:p>
            <a:pPr eaLnBrk="1" hangingPunct="1">
              <a:defRPr/>
            </a:pPr>
            <a:r>
              <a:rPr lang="en-US" altLang="zh-CN" sz="1200" b="1" dirty="0"/>
              <a:t> 	RETURN TEMP 25 </a:t>
            </a:r>
          </a:p>
          <a:p>
            <a:pPr eaLnBrk="1" hangingPunct="1">
              <a:defRPr/>
            </a:pPr>
            <a:r>
              <a:rPr lang="en-US" altLang="zh-CN" sz="1200" b="1" dirty="0"/>
              <a:t>	END</a:t>
            </a:r>
          </a:p>
          <a:p>
            <a:pPr eaLnBrk="1" hangingPunct="1">
              <a:defRPr/>
            </a:pPr>
            <a:r>
              <a:rPr lang="en-US" altLang="zh-CN" sz="1200" b="1" dirty="0"/>
              <a:t>	HLOAD TEMP 21 TEMP 23  0 </a:t>
            </a:r>
          </a:p>
          <a:p>
            <a:pPr eaLnBrk="1" hangingPunct="1">
              <a:defRPr/>
            </a:pPr>
            <a:r>
              <a:rPr lang="en-US" altLang="zh-CN" sz="1200" b="1" dirty="0"/>
              <a:t>	HLOAD TEMP 22 TEMP 21  0 </a:t>
            </a:r>
          </a:p>
          <a:p>
            <a:pPr eaLnBrk="1" hangingPunct="1">
              <a:defRPr/>
            </a:pPr>
            <a:r>
              <a:rPr lang="en-US" altLang="zh-CN" sz="1200" b="1" dirty="0"/>
              <a:t>     RETURN TEMP 22 </a:t>
            </a:r>
          </a:p>
          <a:p>
            <a:pPr eaLnBrk="1" hangingPunct="1">
              <a:defRPr/>
            </a:pPr>
            <a:r>
              <a:rPr lang="en-US" altLang="zh-CN" sz="1200" b="1" dirty="0"/>
              <a:t>     END   (TEMP 23  10 )</a:t>
            </a:r>
          </a:p>
          <a:p>
            <a:pPr eaLnBrk="1" hangingPunct="1">
              <a:defRPr/>
            </a:pPr>
            <a:r>
              <a:rPr lang="en-US" altLang="zh-CN" sz="1200" b="1" dirty="0"/>
              <a:t>END</a:t>
            </a:r>
          </a:p>
          <a:p>
            <a:pPr eaLnBrk="1" hangingPunct="1">
              <a:defRPr/>
            </a:pPr>
            <a:r>
              <a:rPr lang="en-US" altLang="zh-CN" sz="1200" b="1" dirty="0" err="1"/>
              <a:t>Fac_ComputeFac</a:t>
            </a:r>
            <a:r>
              <a:rPr lang="en-US" altLang="zh-CN" sz="1200" b="1" dirty="0"/>
              <a:t>  [ 2 ] </a:t>
            </a:r>
          </a:p>
          <a:p>
            <a:pPr eaLnBrk="1" hangingPunct="1">
              <a:defRPr/>
            </a:pPr>
            <a:r>
              <a:rPr lang="en-US" altLang="zh-CN" sz="1200" b="1" dirty="0"/>
              <a:t>BEGIN </a:t>
            </a:r>
          </a:p>
          <a:p>
            <a:pPr eaLnBrk="1" hangingPunct="1">
              <a:defRPr/>
            </a:pPr>
            <a:r>
              <a:rPr lang="en-US" altLang="zh-CN" sz="1200" b="1" dirty="0"/>
              <a:t>	CJUMP  LT TEMP 1  1 L2 </a:t>
            </a:r>
          </a:p>
          <a:p>
            <a:pPr eaLnBrk="1" hangingPunct="1">
              <a:defRPr/>
            </a:pPr>
            <a:r>
              <a:rPr lang="en-US" altLang="zh-CN" sz="1200" b="1" dirty="0"/>
              <a:t>	MOVE TEMP 20  1 </a:t>
            </a:r>
          </a:p>
          <a:p>
            <a:pPr eaLnBrk="1" hangingPunct="1">
              <a:defRPr/>
            </a:pPr>
            <a:r>
              <a:rPr lang="en-US" altLang="zh-CN" sz="1200" b="1" dirty="0"/>
              <a:t>	JUMP L3 </a:t>
            </a:r>
          </a:p>
          <a:p>
            <a:pPr eaLnBrk="1" hangingPunct="1">
              <a:defRPr/>
            </a:pPr>
            <a:r>
              <a:rPr lang="en-US" altLang="zh-CN" sz="1200" b="1" dirty="0"/>
              <a:t> L2	MOVE TEMP 20  TIMES TEMP 1  </a:t>
            </a:r>
          </a:p>
          <a:p>
            <a:pPr eaLnBrk="1" hangingPunct="1">
              <a:defRPr/>
            </a:pPr>
            <a:r>
              <a:rPr lang="en-US" altLang="zh-CN" sz="1200" b="1" dirty="0"/>
              <a:t>	  CALL </a:t>
            </a:r>
          </a:p>
          <a:p>
            <a:pPr eaLnBrk="1" hangingPunct="1">
              <a:defRPr/>
            </a:pPr>
            <a:r>
              <a:rPr lang="en-US" altLang="zh-CN" sz="1200" b="1" dirty="0"/>
              <a:t> 	  BEGIN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MOVE TEMP 29 TEMP 0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HLOAD TEMP 27 TEMP 29  0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HLOAD TEMP 28 TEMP 27  0 </a:t>
            </a:r>
          </a:p>
          <a:p>
            <a:pPr eaLnBrk="1" hangingPunct="1">
              <a:defRPr/>
            </a:pPr>
            <a:r>
              <a:rPr lang="en-US" altLang="zh-CN" sz="1200" b="1" dirty="0"/>
              <a:t> 	  RETURN TEMP 28 </a:t>
            </a:r>
          </a:p>
          <a:p>
            <a:pPr eaLnBrk="1" hangingPunct="1">
              <a:defRPr/>
            </a:pPr>
            <a:r>
              <a:rPr lang="en-US" altLang="zh-CN" sz="1200" b="1" dirty="0"/>
              <a:t>	  END</a:t>
            </a:r>
          </a:p>
          <a:p>
            <a:pPr eaLnBrk="1" hangingPunct="1">
              <a:defRPr/>
            </a:pPr>
            <a:r>
              <a:rPr lang="en-US" altLang="zh-CN" sz="1200" b="1" dirty="0"/>
              <a:t>	(TEMP 29  MINUS TEMP 1  1 )</a:t>
            </a:r>
          </a:p>
          <a:p>
            <a:pPr eaLnBrk="1" hangingPunct="1">
              <a:defRPr/>
            </a:pPr>
            <a:r>
              <a:rPr lang="en-US" altLang="zh-CN" sz="1200" b="1" dirty="0"/>
              <a:t> L3	NOOP </a:t>
            </a:r>
          </a:p>
          <a:p>
            <a:pPr eaLnBrk="1" hangingPunct="1">
              <a:defRPr/>
            </a:pPr>
            <a:r>
              <a:rPr lang="en-US" altLang="zh-CN" sz="1200" b="1" dirty="0"/>
              <a:t> RETURN TEMP 20 </a:t>
            </a:r>
          </a:p>
          <a:p>
            <a:pPr eaLnBrk="1" hangingPunct="1">
              <a:defRPr/>
            </a:pPr>
            <a:r>
              <a:rPr lang="en-US" altLang="zh-CN" sz="1200" b="1" dirty="0"/>
              <a:t> END</a:t>
            </a:r>
            <a:endParaRPr lang="zh-CN" altLang="en-US" sz="1200" b="1" dirty="0"/>
          </a:p>
        </p:txBody>
      </p:sp>
      <p:sp>
        <p:nvSpPr>
          <p:cNvPr id="27656" name="Line 8"/>
          <p:cNvSpPr>
            <a:spLocks noChangeShapeType="1"/>
          </p:cNvSpPr>
          <p:nvPr/>
        </p:nvSpPr>
        <p:spPr bwMode="auto">
          <a:xfrm flipV="1">
            <a:off x="3995738" y="1006475"/>
            <a:ext cx="935037" cy="7207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57" name="Line 9"/>
          <p:cNvSpPr>
            <a:spLocks noChangeShapeType="1"/>
          </p:cNvSpPr>
          <p:nvPr/>
        </p:nvSpPr>
        <p:spPr bwMode="auto">
          <a:xfrm flipV="1">
            <a:off x="3971925" y="1196975"/>
            <a:ext cx="935038" cy="7207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58" name="Line 10"/>
          <p:cNvSpPr>
            <a:spLocks noChangeShapeType="1"/>
          </p:cNvSpPr>
          <p:nvPr/>
        </p:nvSpPr>
        <p:spPr bwMode="auto">
          <a:xfrm flipV="1">
            <a:off x="4211638" y="1412875"/>
            <a:ext cx="720725" cy="7207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59" name="Line 11"/>
          <p:cNvSpPr>
            <a:spLocks noChangeShapeType="1"/>
          </p:cNvSpPr>
          <p:nvPr/>
        </p:nvSpPr>
        <p:spPr bwMode="auto">
          <a:xfrm flipV="1">
            <a:off x="4211638" y="1557338"/>
            <a:ext cx="720725" cy="57626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0" name="Line 12"/>
          <p:cNvSpPr>
            <a:spLocks noChangeShapeType="1"/>
          </p:cNvSpPr>
          <p:nvPr/>
        </p:nvSpPr>
        <p:spPr bwMode="auto">
          <a:xfrm flipV="1">
            <a:off x="4092575" y="1768475"/>
            <a:ext cx="792163" cy="5048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2" name="Line 14"/>
          <p:cNvSpPr>
            <a:spLocks noChangeShapeType="1"/>
          </p:cNvSpPr>
          <p:nvPr/>
        </p:nvSpPr>
        <p:spPr bwMode="auto">
          <a:xfrm flipV="1">
            <a:off x="3394075" y="2120900"/>
            <a:ext cx="151130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3" name="Line 15"/>
          <p:cNvSpPr>
            <a:spLocks noChangeShapeType="1"/>
          </p:cNvSpPr>
          <p:nvPr/>
        </p:nvSpPr>
        <p:spPr bwMode="auto">
          <a:xfrm flipV="1">
            <a:off x="3360738" y="2301875"/>
            <a:ext cx="151130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4" name="Line 16"/>
          <p:cNvSpPr>
            <a:spLocks noChangeShapeType="1"/>
          </p:cNvSpPr>
          <p:nvPr/>
        </p:nvSpPr>
        <p:spPr bwMode="auto">
          <a:xfrm flipV="1">
            <a:off x="3635375" y="5064125"/>
            <a:ext cx="1296988" cy="360363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5" name="Line 17"/>
          <p:cNvSpPr>
            <a:spLocks noChangeShapeType="1"/>
          </p:cNvSpPr>
          <p:nvPr/>
        </p:nvSpPr>
        <p:spPr bwMode="auto">
          <a:xfrm flipV="1">
            <a:off x="3635375" y="5229225"/>
            <a:ext cx="1296988" cy="360363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6" name="Line 18"/>
          <p:cNvSpPr>
            <a:spLocks noChangeShapeType="1"/>
          </p:cNvSpPr>
          <p:nvPr/>
        </p:nvSpPr>
        <p:spPr bwMode="auto">
          <a:xfrm flipV="1">
            <a:off x="3635375" y="4868863"/>
            <a:ext cx="1223963" cy="36036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7" name="Line 19"/>
          <p:cNvSpPr>
            <a:spLocks noChangeShapeType="1"/>
          </p:cNvSpPr>
          <p:nvPr/>
        </p:nvSpPr>
        <p:spPr bwMode="auto">
          <a:xfrm flipV="1">
            <a:off x="2627313" y="4292600"/>
            <a:ext cx="226695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8" name="Line 20"/>
          <p:cNvSpPr>
            <a:spLocks noChangeShapeType="1"/>
          </p:cNvSpPr>
          <p:nvPr/>
        </p:nvSpPr>
        <p:spPr bwMode="auto">
          <a:xfrm flipV="1">
            <a:off x="2268538" y="4475163"/>
            <a:ext cx="2663825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9" name="Line 21"/>
          <p:cNvSpPr>
            <a:spLocks noChangeShapeType="1"/>
          </p:cNvSpPr>
          <p:nvPr/>
        </p:nvSpPr>
        <p:spPr bwMode="auto">
          <a:xfrm flipV="1">
            <a:off x="1835150" y="3416300"/>
            <a:ext cx="2808288" cy="323850"/>
          </a:xfrm>
          <a:prstGeom prst="line">
            <a:avLst/>
          </a:prstGeom>
          <a:noFill/>
          <a:ln w="19050">
            <a:solidFill>
              <a:srgbClr val="FFFF00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0" name="Line 22"/>
          <p:cNvSpPr>
            <a:spLocks noChangeShapeType="1"/>
          </p:cNvSpPr>
          <p:nvPr/>
        </p:nvSpPr>
        <p:spPr bwMode="auto">
          <a:xfrm>
            <a:off x="971550" y="836613"/>
            <a:ext cx="3671888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1" name="Line 23"/>
          <p:cNvSpPr>
            <a:spLocks noChangeShapeType="1"/>
          </p:cNvSpPr>
          <p:nvPr/>
        </p:nvSpPr>
        <p:spPr bwMode="auto">
          <a:xfrm flipV="1">
            <a:off x="1116013" y="3573463"/>
            <a:ext cx="3527425" cy="360362"/>
          </a:xfrm>
          <a:prstGeom prst="line">
            <a:avLst/>
          </a:prstGeom>
          <a:noFill/>
          <a:ln w="19050">
            <a:solidFill>
              <a:srgbClr val="FFFF00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2" name="Line 24"/>
          <p:cNvSpPr>
            <a:spLocks noChangeShapeType="1"/>
          </p:cNvSpPr>
          <p:nvPr/>
        </p:nvSpPr>
        <p:spPr bwMode="auto">
          <a:xfrm>
            <a:off x="755650" y="6669088"/>
            <a:ext cx="3922713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3" name="Line 25"/>
          <p:cNvSpPr>
            <a:spLocks noChangeShapeType="1"/>
          </p:cNvSpPr>
          <p:nvPr/>
        </p:nvSpPr>
        <p:spPr bwMode="auto">
          <a:xfrm flipV="1">
            <a:off x="1547813" y="3213100"/>
            <a:ext cx="3095625" cy="360363"/>
          </a:xfrm>
          <a:prstGeom prst="line">
            <a:avLst/>
          </a:prstGeom>
          <a:noFill/>
          <a:ln w="19050">
            <a:solidFill>
              <a:srgbClr val="FFFF00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4" name="Line 26"/>
          <p:cNvSpPr>
            <a:spLocks noChangeShapeType="1"/>
          </p:cNvSpPr>
          <p:nvPr/>
        </p:nvSpPr>
        <p:spPr bwMode="auto">
          <a:xfrm>
            <a:off x="1852613" y="6524625"/>
            <a:ext cx="2808287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5" name="Line 27"/>
          <p:cNvSpPr>
            <a:spLocks noChangeShapeType="1"/>
          </p:cNvSpPr>
          <p:nvPr/>
        </p:nvSpPr>
        <p:spPr bwMode="auto">
          <a:xfrm>
            <a:off x="1847850" y="6330950"/>
            <a:ext cx="2808288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6" name="Line 28"/>
          <p:cNvSpPr>
            <a:spLocks noChangeShapeType="1"/>
          </p:cNvSpPr>
          <p:nvPr/>
        </p:nvSpPr>
        <p:spPr bwMode="auto">
          <a:xfrm flipV="1">
            <a:off x="3203575" y="3741738"/>
            <a:ext cx="1655763" cy="36036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7" name="Line 29"/>
          <p:cNvSpPr>
            <a:spLocks noChangeShapeType="1"/>
          </p:cNvSpPr>
          <p:nvPr/>
        </p:nvSpPr>
        <p:spPr bwMode="auto">
          <a:xfrm flipV="1">
            <a:off x="3132138" y="3919538"/>
            <a:ext cx="1800225" cy="2174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8" name="Line 30"/>
          <p:cNvSpPr>
            <a:spLocks noChangeShapeType="1"/>
          </p:cNvSpPr>
          <p:nvPr/>
        </p:nvSpPr>
        <p:spPr bwMode="auto">
          <a:xfrm flipV="1">
            <a:off x="3132138" y="4122738"/>
            <a:ext cx="1800225" cy="269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19256" cy="816769"/>
          </a:xfrm>
        </p:spPr>
        <p:txBody>
          <a:bodyPr/>
          <a:lstStyle/>
          <a:p>
            <a:r>
              <a:rPr lang="zh-CN" altLang="en-US" b="1" dirty="0"/>
              <a:t>求</a:t>
            </a:r>
            <a:r>
              <a:rPr lang="en-US" altLang="zh-CN" b="1" dirty="0"/>
              <a:t>10</a:t>
            </a:r>
            <a:r>
              <a:rPr lang="zh-CN" altLang="en-US" b="1" dirty="0"/>
              <a:t>的阶乘例子的对比</a:t>
            </a:r>
            <a:endParaRPr lang="en-US" altLang="zh-CN" b="1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B2608C59-FC34-4E08-A0C3-252AFD41A9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047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670"/>
    </mc:Choice>
    <mc:Fallback xmlns="">
      <p:transition spd="slow" advTm="64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4" name="Rectangle 6"/>
          <p:cNvSpPr>
            <a:spLocks noChangeArrowheads="1"/>
          </p:cNvSpPr>
          <p:nvPr/>
        </p:nvSpPr>
        <p:spPr bwMode="auto">
          <a:xfrm>
            <a:off x="4591050" y="692150"/>
            <a:ext cx="4373563" cy="618630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200" b="1" dirty="0"/>
              <a:t>MAIN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24 HALLOCATE 4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25 HALLOCATE 4</a:t>
            </a:r>
          </a:p>
          <a:p>
            <a:pPr eaLnBrk="1" hangingPunct="1">
              <a:defRPr/>
            </a:pPr>
            <a:r>
              <a:rPr lang="en-US" altLang="zh-CN" sz="1200" b="1" dirty="0">
                <a:solidFill>
                  <a:srgbClr val="FF0000"/>
                </a:solidFill>
              </a:rPr>
              <a:t>       MOVE TEMP 30 </a:t>
            </a:r>
            <a:r>
              <a:rPr lang="en-US" altLang="zh-CN" sz="1200" b="1" dirty="0" err="1">
                <a:solidFill>
                  <a:srgbClr val="FF0000"/>
                </a:solidFill>
              </a:rPr>
              <a:t>Fac_ComputeFac</a:t>
            </a:r>
            <a:endParaRPr lang="en-US" altLang="zh-CN" sz="1200" b="1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200" b="1" dirty="0">
                <a:solidFill>
                  <a:srgbClr val="FF0000"/>
                </a:solidFill>
              </a:rPr>
              <a:t>       HSTORE TEMP 24 0 TEMP 30</a:t>
            </a:r>
          </a:p>
          <a:p>
            <a:pPr eaLnBrk="1" hangingPunct="1">
              <a:defRPr/>
            </a:pPr>
            <a:r>
              <a:rPr lang="en-US" altLang="zh-CN" sz="1200" b="1" dirty="0"/>
              <a:t>       HSTORE TEMP 25 0 TEMP 24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23 TEMP 25</a:t>
            </a:r>
          </a:p>
          <a:p>
            <a:pPr eaLnBrk="1" hangingPunct="1">
              <a:defRPr/>
            </a:pPr>
            <a:r>
              <a:rPr lang="en-US" altLang="zh-CN" sz="1200" b="1" dirty="0"/>
              <a:t>       HLOAD TEMP 21 TEMP 23 0</a:t>
            </a:r>
          </a:p>
          <a:p>
            <a:pPr eaLnBrk="1" hangingPunct="1">
              <a:defRPr/>
            </a:pPr>
            <a:r>
              <a:rPr lang="en-US" altLang="zh-CN" sz="1200" b="1" dirty="0"/>
              <a:t>       HLOAD TEMP 22 TEMP 21 0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31 10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32 CALL TEMP 22( TEMP 23 TEMP 31 </a:t>
            </a:r>
            <a:r>
              <a:rPr lang="en-US" altLang="zh-CN" sz="1200" b="1" dirty="0">
                <a:solidFill>
                  <a:srgbClr val="FF0000"/>
                </a:solidFill>
              </a:rPr>
              <a:t>)</a:t>
            </a:r>
          </a:p>
          <a:p>
            <a:pPr eaLnBrk="1" hangingPunct="1">
              <a:defRPr/>
            </a:pPr>
            <a:r>
              <a:rPr lang="en-US" altLang="zh-CN" sz="1200" b="1" dirty="0"/>
              <a:t>       PRINT TEMP 32</a:t>
            </a:r>
          </a:p>
          <a:p>
            <a:pPr eaLnBrk="1" hangingPunct="1">
              <a:defRPr/>
            </a:pPr>
            <a:endParaRPr lang="en-US" altLang="zh-CN" sz="1200" b="1" dirty="0"/>
          </a:p>
          <a:p>
            <a:pPr eaLnBrk="1" hangingPunct="1">
              <a:defRPr/>
            </a:pPr>
            <a:r>
              <a:rPr lang="en-US" altLang="zh-CN" sz="1200" b="1" dirty="0"/>
              <a:t>END</a:t>
            </a:r>
          </a:p>
          <a:p>
            <a:pPr eaLnBrk="1" hangingPunct="1">
              <a:defRPr/>
            </a:pPr>
            <a:r>
              <a:rPr lang="en-US" altLang="zh-CN" sz="1200" b="1" dirty="0" err="1"/>
              <a:t>Fac_ComputeFac</a:t>
            </a:r>
            <a:r>
              <a:rPr lang="en-US" altLang="zh-CN" sz="1200" b="1" dirty="0"/>
              <a:t> [2]</a:t>
            </a:r>
          </a:p>
          <a:p>
            <a:pPr eaLnBrk="1" hangingPunct="1">
              <a:defRPr/>
            </a:pPr>
            <a:r>
              <a:rPr lang="en-US" altLang="zh-CN" sz="1200" b="1" dirty="0"/>
              <a:t>BEGIN</a:t>
            </a:r>
          </a:p>
          <a:p>
            <a:pPr eaLnBrk="1" hangingPunct="1">
              <a:defRPr/>
            </a:pPr>
            <a:r>
              <a:rPr lang="en-US" altLang="zh-CN" sz="1200" b="1" dirty="0"/>
              <a:t>       </a:t>
            </a:r>
            <a:r>
              <a:rPr lang="en-US" altLang="zh-CN" sz="1200" b="1" dirty="0">
                <a:solidFill>
                  <a:srgbClr val="FF0000"/>
                </a:solidFill>
              </a:rPr>
              <a:t>MOVE TEMP 33 1</a:t>
            </a:r>
          </a:p>
          <a:p>
            <a:pPr eaLnBrk="1" hangingPunct="1">
              <a:defRPr/>
            </a:pPr>
            <a:r>
              <a:rPr lang="en-US" altLang="zh-CN" sz="1200" b="1" dirty="0"/>
              <a:t>       </a:t>
            </a:r>
            <a:r>
              <a:rPr lang="en-US" altLang="zh-CN" sz="1200" b="1" dirty="0">
                <a:solidFill>
                  <a:srgbClr val="FF0000"/>
                </a:solidFill>
              </a:rPr>
              <a:t>MOVE TEMP 34 LT TEMP 1 TEMP 33</a:t>
            </a:r>
          </a:p>
          <a:p>
            <a:pPr eaLnBrk="1" hangingPunct="1">
              <a:defRPr/>
            </a:pPr>
            <a:r>
              <a:rPr lang="en-US" altLang="zh-CN" sz="1200" b="1" dirty="0"/>
              <a:t>       </a:t>
            </a:r>
            <a:r>
              <a:rPr lang="en-US" altLang="zh-CN" sz="1200" b="1" dirty="0">
                <a:solidFill>
                  <a:srgbClr val="FF0000"/>
                </a:solidFill>
              </a:rPr>
              <a:t>CJUMP TEMP 34 L2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20 1</a:t>
            </a:r>
          </a:p>
          <a:p>
            <a:pPr eaLnBrk="1" hangingPunct="1">
              <a:defRPr/>
            </a:pPr>
            <a:r>
              <a:rPr lang="en-US" altLang="zh-CN" sz="1200" b="1" dirty="0"/>
              <a:t>       JUMP L3</a:t>
            </a:r>
          </a:p>
          <a:p>
            <a:pPr eaLnBrk="1" hangingPunct="1">
              <a:defRPr/>
            </a:pPr>
            <a:r>
              <a:rPr lang="en-US" altLang="zh-CN" sz="1200" b="1" dirty="0"/>
              <a:t>L2   NOOP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29 TEMP 0</a:t>
            </a:r>
          </a:p>
          <a:p>
            <a:pPr eaLnBrk="1" hangingPunct="1">
              <a:defRPr/>
            </a:pPr>
            <a:r>
              <a:rPr lang="en-US" altLang="zh-CN" sz="1200" b="1" dirty="0"/>
              <a:t>       HLOAD TEMP 27 TEMP 29 0</a:t>
            </a:r>
          </a:p>
          <a:p>
            <a:pPr eaLnBrk="1" hangingPunct="1">
              <a:defRPr/>
            </a:pPr>
            <a:r>
              <a:rPr lang="en-US" altLang="zh-CN" sz="1200" b="1" dirty="0"/>
              <a:t>       HLOAD TEMP 28 TEMP 27 0</a:t>
            </a:r>
          </a:p>
          <a:p>
            <a:pPr eaLnBrk="1" hangingPunct="1">
              <a:defRPr/>
            </a:pPr>
            <a:r>
              <a:rPr lang="en-US" altLang="zh-CN" sz="1200" b="1" dirty="0">
                <a:solidFill>
                  <a:schemeClr val="tx2"/>
                </a:solidFill>
              </a:rPr>
              <a:t>       </a:t>
            </a:r>
            <a:r>
              <a:rPr lang="en-US" altLang="zh-CN" sz="1200" b="1" dirty="0"/>
              <a:t>MOVE TEMP 35 1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36 MINUS TEMP 1 TEMP 35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37 CALL TEMP 28( TEMP 29 TEMP 36 )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38 TIMES TEMP 1 TEMP 37</a:t>
            </a:r>
          </a:p>
          <a:p>
            <a:pPr eaLnBrk="1" hangingPunct="1">
              <a:defRPr/>
            </a:pPr>
            <a:r>
              <a:rPr lang="en-US" altLang="zh-CN" sz="1200" b="1" dirty="0"/>
              <a:t>       MOVE TEMP 20 TEMP 38</a:t>
            </a:r>
          </a:p>
          <a:p>
            <a:pPr eaLnBrk="1" hangingPunct="1">
              <a:defRPr/>
            </a:pPr>
            <a:r>
              <a:rPr lang="en-US" altLang="zh-CN" sz="1200" b="1" dirty="0"/>
              <a:t>L3   NOOP</a:t>
            </a:r>
          </a:p>
          <a:p>
            <a:pPr eaLnBrk="1" hangingPunct="1">
              <a:defRPr/>
            </a:pPr>
            <a:r>
              <a:rPr lang="en-US" altLang="zh-CN" sz="1200" b="1" dirty="0"/>
              <a:t>RETURN   TEMP 20</a:t>
            </a:r>
          </a:p>
          <a:p>
            <a:pPr eaLnBrk="1" hangingPunct="1">
              <a:defRPr/>
            </a:pPr>
            <a:r>
              <a:rPr lang="en-US" altLang="zh-CN" sz="1200" b="1" dirty="0"/>
              <a:t>END</a:t>
            </a:r>
            <a:endParaRPr lang="zh-CN" altLang="en-US" sz="1200" b="1" dirty="0"/>
          </a:p>
        </p:txBody>
      </p:sp>
      <p:sp>
        <p:nvSpPr>
          <p:cNvPr id="27655" name="Text Box 7"/>
          <p:cNvSpPr txBox="1">
            <a:spLocks noChangeArrowheads="1"/>
          </p:cNvSpPr>
          <p:nvPr/>
        </p:nvSpPr>
        <p:spPr bwMode="auto">
          <a:xfrm>
            <a:off x="250825" y="696913"/>
            <a:ext cx="4114075" cy="618630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200" b="1" dirty="0"/>
              <a:t>MAIN</a:t>
            </a:r>
          </a:p>
          <a:p>
            <a:pPr eaLnBrk="1" hangingPunct="1">
              <a:defRPr/>
            </a:pPr>
            <a:r>
              <a:rPr lang="en-US" altLang="zh-CN" sz="1200" b="1" dirty="0"/>
              <a:t>     PRINT CALL </a:t>
            </a:r>
          </a:p>
          <a:p>
            <a:pPr eaLnBrk="1" hangingPunct="1">
              <a:defRPr/>
            </a:pPr>
            <a:r>
              <a:rPr lang="en-US" altLang="zh-CN" sz="1200" b="1" dirty="0"/>
              <a:t>     BEGIN </a:t>
            </a:r>
          </a:p>
          <a:p>
            <a:pPr eaLnBrk="1" hangingPunct="1">
              <a:defRPr/>
            </a:pPr>
            <a:r>
              <a:rPr lang="en-US" altLang="zh-CN" sz="1200" b="1" dirty="0"/>
              <a:t>	MOVE TEMP 23 </a:t>
            </a:r>
          </a:p>
          <a:p>
            <a:pPr eaLnBrk="1" hangingPunct="1">
              <a:defRPr/>
            </a:pPr>
            <a:r>
              <a:rPr lang="en-US" altLang="zh-CN" sz="1200" b="1" dirty="0"/>
              <a:t>	BEGIN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MOVE TEMP 24 HALLOCATE  4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MOVE TEMP 25 HALLOCATE  4 </a:t>
            </a:r>
          </a:p>
          <a:p>
            <a:pPr eaLnBrk="1" hangingPunct="1">
              <a:defRPr/>
            </a:pPr>
            <a:r>
              <a:rPr lang="en-US" altLang="zh-CN" sz="1200" b="1" dirty="0">
                <a:solidFill>
                  <a:srgbClr val="FF0000"/>
                </a:solidFill>
              </a:rPr>
              <a:t>	        HSTORE TEMP 24  0 </a:t>
            </a:r>
            <a:r>
              <a:rPr lang="en-US" altLang="zh-CN" sz="1200" b="1" dirty="0" err="1">
                <a:solidFill>
                  <a:srgbClr val="FF0000"/>
                </a:solidFill>
              </a:rPr>
              <a:t>Fac_ComputeFac</a:t>
            </a:r>
            <a:r>
              <a:rPr lang="en-US" altLang="zh-CN" sz="1200" b="1" dirty="0">
                <a:solidFill>
                  <a:srgbClr val="FF0000"/>
                </a:solidFill>
              </a:rPr>
              <a:t>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HSTORE TEMP 25  0 TEMP 24 </a:t>
            </a:r>
          </a:p>
          <a:p>
            <a:pPr eaLnBrk="1" hangingPunct="1">
              <a:defRPr/>
            </a:pPr>
            <a:r>
              <a:rPr lang="en-US" altLang="zh-CN" sz="1200" b="1" dirty="0"/>
              <a:t> 	RETURN TEMP 25 </a:t>
            </a:r>
          </a:p>
          <a:p>
            <a:pPr eaLnBrk="1" hangingPunct="1">
              <a:defRPr/>
            </a:pPr>
            <a:r>
              <a:rPr lang="en-US" altLang="zh-CN" sz="1200" b="1" dirty="0"/>
              <a:t>	END</a:t>
            </a:r>
          </a:p>
          <a:p>
            <a:pPr eaLnBrk="1" hangingPunct="1">
              <a:defRPr/>
            </a:pPr>
            <a:r>
              <a:rPr lang="en-US" altLang="zh-CN" sz="1200" b="1" dirty="0"/>
              <a:t>	HLOAD TEMP 21 TEMP 23  0 </a:t>
            </a:r>
          </a:p>
          <a:p>
            <a:pPr eaLnBrk="1" hangingPunct="1">
              <a:defRPr/>
            </a:pPr>
            <a:r>
              <a:rPr lang="en-US" altLang="zh-CN" sz="1200" b="1" dirty="0"/>
              <a:t>	HLOAD TEMP 22 TEMP 21  0 </a:t>
            </a:r>
          </a:p>
          <a:p>
            <a:pPr eaLnBrk="1" hangingPunct="1">
              <a:defRPr/>
            </a:pPr>
            <a:r>
              <a:rPr lang="en-US" altLang="zh-CN" sz="1200" b="1" dirty="0"/>
              <a:t>     RETURN TEMP 22 </a:t>
            </a:r>
          </a:p>
          <a:p>
            <a:pPr eaLnBrk="1" hangingPunct="1">
              <a:defRPr/>
            </a:pPr>
            <a:r>
              <a:rPr lang="en-US" altLang="zh-CN" sz="1200" b="1" dirty="0"/>
              <a:t>     END   (TEMP 23  10 )</a:t>
            </a:r>
          </a:p>
          <a:p>
            <a:pPr eaLnBrk="1" hangingPunct="1">
              <a:defRPr/>
            </a:pPr>
            <a:r>
              <a:rPr lang="en-US" altLang="zh-CN" sz="1200" b="1" dirty="0"/>
              <a:t>END</a:t>
            </a:r>
          </a:p>
          <a:p>
            <a:pPr eaLnBrk="1" hangingPunct="1">
              <a:defRPr/>
            </a:pPr>
            <a:r>
              <a:rPr lang="en-US" altLang="zh-CN" sz="1200" b="1" dirty="0" err="1"/>
              <a:t>Fac_ComputeFac</a:t>
            </a:r>
            <a:r>
              <a:rPr lang="en-US" altLang="zh-CN" sz="1200" b="1" dirty="0"/>
              <a:t>  [ 2 ] </a:t>
            </a:r>
          </a:p>
          <a:p>
            <a:pPr eaLnBrk="1" hangingPunct="1">
              <a:defRPr/>
            </a:pPr>
            <a:r>
              <a:rPr lang="en-US" altLang="zh-CN" sz="1200" b="1" dirty="0"/>
              <a:t>BEGIN </a:t>
            </a:r>
          </a:p>
          <a:p>
            <a:pPr eaLnBrk="1" hangingPunct="1">
              <a:defRPr/>
            </a:pPr>
            <a:r>
              <a:rPr lang="en-US" altLang="zh-CN" sz="1200" b="1" dirty="0"/>
              <a:t>	</a:t>
            </a:r>
            <a:r>
              <a:rPr lang="en-US" altLang="zh-CN" sz="1200" b="1" dirty="0">
                <a:solidFill>
                  <a:srgbClr val="FF0000"/>
                </a:solidFill>
              </a:rPr>
              <a:t>CJUMP  LT TEMP 1  1 L2 </a:t>
            </a:r>
          </a:p>
          <a:p>
            <a:pPr eaLnBrk="1" hangingPunct="1">
              <a:defRPr/>
            </a:pPr>
            <a:r>
              <a:rPr lang="en-US" altLang="zh-CN" sz="1200" b="1" dirty="0"/>
              <a:t>	MOVE TEMP 20  1 </a:t>
            </a:r>
          </a:p>
          <a:p>
            <a:pPr eaLnBrk="1" hangingPunct="1">
              <a:defRPr/>
            </a:pPr>
            <a:r>
              <a:rPr lang="en-US" altLang="zh-CN" sz="1200" b="1" dirty="0"/>
              <a:t>	JUMP L3 </a:t>
            </a:r>
          </a:p>
          <a:p>
            <a:pPr eaLnBrk="1" hangingPunct="1">
              <a:defRPr/>
            </a:pPr>
            <a:r>
              <a:rPr lang="en-US" altLang="zh-CN" sz="1200" b="1" dirty="0"/>
              <a:t> L2	MOVE TEMP 20  TIMES TEMP 1  </a:t>
            </a:r>
          </a:p>
          <a:p>
            <a:pPr eaLnBrk="1" hangingPunct="1">
              <a:defRPr/>
            </a:pPr>
            <a:r>
              <a:rPr lang="en-US" altLang="zh-CN" sz="1200" b="1" dirty="0"/>
              <a:t>	  CALL </a:t>
            </a:r>
          </a:p>
          <a:p>
            <a:pPr eaLnBrk="1" hangingPunct="1">
              <a:defRPr/>
            </a:pPr>
            <a:r>
              <a:rPr lang="en-US" altLang="zh-CN" sz="1200" b="1" dirty="0"/>
              <a:t> 	  BEGIN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MOVE TEMP 29 TEMP 0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HLOAD TEMP 27 TEMP 29  0 </a:t>
            </a:r>
          </a:p>
          <a:p>
            <a:pPr eaLnBrk="1" hangingPunct="1">
              <a:defRPr/>
            </a:pPr>
            <a:r>
              <a:rPr lang="en-US" altLang="zh-CN" sz="1200" b="1" dirty="0"/>
              <a:t>	        HLOAD TEMP 28 TEMP 27  0 </a:t>
            </a:r>
          </a:p>
          <a:p>
            <a:pPr eaLnBrk="1" hangingPunct="1">
              <a:defRPr/>
            </a:pPr>
            <a:r>
              <a:rPr lang="en-US" altLang="zh-CN" sz="1200" b="1" dirty="0"/>
              <a:t> 	  RETURN TEMP 28 </a:t>
            </a:r>
          </a:p>
          <a:p>
            <a:pPr eaLnBrk="1" hangingPunct="1">
              <a:defRPr/>
            </a:pPr>
            <a:r>
              <a:rPr lang="en-US" altLang="zh-CN" sz="1200" b="1" dirty="0"/>
              <a:t>	  END</a:t>
            </a:r>
          </a:p>
          <a:p>
            <a:pPr eaLnBrk="1" hangingPunct="1">
              <a:defRPr/>
            </a:pPr>
            <a:r>
              <a:rPr lang="en-US" altLang="zh-CN" sz="1200" b="1" dirty="0"/>
              <a:t>	(TEMP 29  MINUS TEMP 1  1 )</a:t>
            </a:r>
          </a:p>
          <a:p>
            <a:pPr eaLnBrk="1" hangingPunct="1">
              <a:defRPr/>
            </a:pPr>
            <a:r>
              <a:rPr lang="en-US" altLang="zh-CN" sz="1200" b="1" dirty="0"/>
              <a:t> L3	NOOP </a:t>
            </a:r>
          </a:p>
          <a:p>
            <a:pPr eaLnBrk="1" hangingPunct="1">
              <a:defRPr/>
            </a:pPr>
            <a:r>
              <a:rPr lang="en-US" altLang="zh-CN" sz="1200" b="1" dirty="0"/>
              <a:t> RETURN TEMP 20 </a:t>
            </a:r>
          </a:p>
          <a:p>
            <a:pPr eaLnBrk="1" hangingPunct="1">
              <a:defRPr/>
            </a:pPr>
            <a:r>
              <a:rPr lang="en-US" altLang="zh-CN" sz="1200" b="1" dirty="0"/>
              <a:t> END</a:t>
            </a:r>
            <a:endParaRPr lang="zh-CN" altLang="en-US" sz="1200" b="1" dirty="0"/>
          </a:p>
        </p:txBody>
      </p:sp>
      <p:sp>
        <p:nvSpPr>
          <p:cNvPr id="27656" name="Line 8"/>
          <p:cNvSpPr>
            <a:spLocks noChangeShapeType="1"/>
          </p:cNvSpPr>
          <p:nvPr/>
        </p:nvSpPr>
        <p:spPr bwMode="auto">
          <a:xfrm flipV="1">
            <a:off x="3995738" y="1006475"/>
            <a:ext cx="935037" cy="7207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57" name="Line 9"/>
          <p:cNvSpPr>
            <a:spLocks noChangeShapeType="1"/>
          </p:cNvSpPr>
          <p:nvPr/>
        </p:nvSpPr>
        <p:spPr bwMode="auto">
          <a:xfrm flipV="1">
            <a:off x="3971925" y="1196975"/>
            <a:ext cx="935038" cy="7207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58" name="Line 10"/>
          <p:cNvSpPr>
            <a:spLocks noChangeShapeType="1"/>
          </p:cNvSpPr>
          <p:nvPr/>
        </p:nvSpPr>
        <p:spPr bwMode="auto">
          <a:xfrm flipV="1">
            <a:off x="4211638" y="1412875"/>
            <a:ext cx="720725" cy="7207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59" name="Line 11"/>
          <p:cNvSpPr>
            <a:spLocks noChangeShapeType="1"/>
          </p:cNvSpPr>
          <p:nvPr/>
        </p:nvSpPr>
        <p:spPr bwMode="auto">
          <a:xfrm flipV="1">
            <a:off x="4211638" y="1557338"/>
            <a:ext cx="720725" cy="57626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0" name="Line 12"/>
          <p:cNvSpPr>
            <a:spLocks noChangeShapeType="1"/>
          </p:cNvSpPr>
          <p:nvPr/>
        </p:nvSpPr>
        <p:spPr bwMode="auto">
          <a:xfrm flipV="1">
            <a:off x="4092575" y="1768475"/>
            <a:ext cx="792163" cy="504825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2" name="Line 14"/>
          <p:cNvSpPr>
            <a:spLocks noChangeShapeType="1"/>
          </p:cNvSpPr>
          <p:nvPr/>
        </p:nvSpPr>
        <p:spPr bwMode="auto">
          <a:xfrm flipV="1">
            <a:off x="3394075" y="2120900"/>
            <a:ext cx="151130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3" name="Line 15"/>
          <p:cNvSpPr>
            <a:spLocks noChangeShapeType="1"/>
          </p:cNvSpPr>
          <p:nvPr/>
        </p:nvSpPr>
        <p:spPr bwMode="auto">
          <a:xfrm flipV="1">
            <a:off x="3360738" y="2301875"/>
            <a:ext cx="151130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4" name="Line 16"/>
          <p:cNvSpPr>
            <a:spLocks noChangeShapeType="1"/>
          </p:cNvSpPr>
          <p:nvPr/>
        </p:nvSpPr>
        <p:spPr bwMode="auto">
          <a:xfrm flipV="1">
            <a:off x="3635375" y="5064125"/>
            <a:ext cx="1296988" cy="360363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5" name="Line 17"/>
          <p:cNvSpPr>
            <a:spLocks noChangeShapeType="1"/>
          </p:cNvSpPr>
          <p:nvPr/>
        </p:nvSpPr>
        <p:spPr bwMode="auto">
          <a:xfrm flipV="1">
            <a:off x="3635375" y="5229225"/>
            <a:ext cx="1296988" cy="360363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6" name="Line 18"/>
          <p:cNvSpPr>
            <a:spLocks noChangeShapeType="1"/>
          </p:cNvSpPr>
          <p:nvPr/>
        </p:nvSpPr>
        <p:spPr bwMode="auto">
          <a:xfrm flipV="1">
            <a:off x="3635375" y="4868863"/>
            <a:ext cx="1223963" cy="36036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7" name="Line 19"/>
          <p:cNvSpPr>
            <a:spLocks noChangeShapeType="1"/>
          </p:cNvSpPr>
          <p:nvPr/>
        </p:nvSpPr>
        <p:spPr bwMode="auto">
          <a:xfrm flipV="1">
            <a:off x="2627313" y="4292600"/>
            <a:ext cx="226695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8" name="Line 20"/>
          <p:cNvSpPr>
            <a:spLocks noChangeShapeType="1"/>
          </p:cNvSpPr>
          <p:nvPr/>
        </p:nvSpPr>
        <p:spPr bwMode="auto">
          <a:xfrm flipV="1">
            <a:off x="2268538" y="4475163"/>
            <a:ext cx="2663825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69" name="Line 21"/>
          <p:cNvSpPr>
            <a:spLocks noChangeShapeType="1"/>
          </p:cNvSpPr>
          <p:nvPr/>
        </p:nvSpPr>
        <p:spPr bwMode="auto">
          <a:xfrm flipV="1">
            <a:off x="1835150" y="3416300"/>
            <a:ext cx="2808288" cy="323850"/>
          </a:xfrm>
          <a:prstGeom prst="line">
            <a:avLst/>
          </a:prstGeom>
          <a:noFill/>
          <a:ln w="19050">
            <a:solidFill>
              <a:srgbClr val="FFFF00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0" name="Line 22"/>
          <p:cNvSpPr>
            <a:spLocks noChangeShapeType="1"/>
          </p:cNvSpPr>
          <p:nvPr/>
        </p:nvSpPr>
        <p:spPr bwMode="auto">
          <a:xfrm>
            <a:off x="971550" y="836613"/>
            <a:ext cx="3671888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1" name="Line 23"/>
          <p:cNvSpPr>
            <a:spLocks noChangeShapeType="1"/>
          </p:cNvSpPr>
          <p:nvPr/>
        </p:nvSpPr>
        <p:spPr bwMode="auto">
          <a:xfrm flipV="1">
            <a:off x="1116013" y="3573463"/>
            <a:ext cx="3527425" cy="360362"/>
          </a:xfrm>
          <a:prstGeom prst="line">
            <a:avLst/>
          </a:prstGeom>
          <a:noFill/>
          <a:ln w="19050">
            <a:solidFill>
              <a:srgbClr val="FFFF00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2" name="Line 24"/>
          <p:cNvSpPr>
            <a:spLocks noChangeShapeType="1"/>
          </p:cNvSpPr>
          <p:nvPr/>
        </p:nvSpPr>
        <p:spPr bwMode="auto">
          <a:xfrm>
            <a:off x="755650" y="6669088"/>
            <a:ext cx="3922713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3" name="Line 25"/>
          <p:cNvSpPr>
            <a:spLocks noChangeShapeType="1"/>
          </p:cNvSpPr>
          <p:nvPr/>
        </p:nvSpPr>
        <p:spPr bwMode="auto">
          <a:xfrm flipV="1">
            <a:off x="1547813" y="3213100"/>
            <a:ext cx="3095625" cy="360363"/>
          </a:xfrm>
          <a:prstGeom prst="line">
            <a:avLst/>
          </a:prstGeom>
          <a:noFill/>
          <a:ln w="19050">
            <a:solidFill>
              <a:srgbClr val="FFFF00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4" name="Line 26"/>
          <p:cNvSpPr>
            <a:spLocks noChangeShapeType="1"/>
          </p:cNvSpPr>
          <p:nvPr/>
        </p:nvSpPr>
        <p:spPr bwMode="auto">
          <a:xfrm>
            <a:off x="1852613" y="6524625"/>
            <a:ext cx="2808287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5" name="Line 27"/>
          <p:cNvSpPr>
            <a:spLocks noChangeShapeType="1"/>
          </p:cNvSpPr>
          <p:nvPr/>
        </p:nvSpPr>
        <p:spPr bwMode="auto">
          <a:xfrm>
            <a:off x="1847850" y="6330950"/>
            <a:ext cx="2808288" cy="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lg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6" name="Line 28"/>
          <p:cNvSpPr>
            <a:spLocks noChangeShapeType="1"/>
          </p:cNvSpPr>
          <p:nvPr/>
        </p:nvSpPr>
        <p:spPr bwMode="auto">
          <a:xfrm flipV="1">
            <a:off x="3203575" y="3741738"/>
            <a:ext cx="1655763" cy="36036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7" name="Line 29"/>
          <p:cNvSpPr>
            <a:spLocks noChangeShapeType="1"/>
          </p:cNvSpPr>
          <p:nvPr/>
        </p:nvSpPr>
        <p:spPr bwMode="auto">
          <a:xfrm flipV="1">
            <a:off x="3132138" y="3919538"/>
            <a:ext cx="1800225" cy="2174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678" name="Line 30"/>
          <p:cNvSpPr>
            <a:spLocks noChangeShapeType="1"/>
          </p:cNvSpPr>
          <p:nvPr/>
        </p:nvSpPr>
        <p:spPr bwMode="auto">
          <a:xfrm flipV="1">
            <a:off x="3132138" y="4122738"/>
            <a:ext cx="1800225" cy="2698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charset="0"/>
              <a:ea typeface="宋体" charset="0"/>
            </a:endParaRPr>
          </a:p>
        </p:txBody>
      </p:sp>
      <p:sp>
        <p:nvSpPr>
          <p:cNvPr id="27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0"/>
            <a:ext cx="8219256" cy="816769"/>
          </a:xfrm>
        </p:spPr>
        <p:txBody>
          <a:bodyPr/>
          <a:lstStyle/>
          <a:p>
            <a:r>
              <a:rPr lang="zh-CN" altLang="en-US" b="1" dirty="0"/>
              <a:t>求</a:t>
            </a:r>
            <a:r>
              <a:rPr lang="en-US" altLang="zh-CN" b="1" dirty="0"/>
              <a:t>10</a:t>
            </a:r>
            <a:r>
              <a:rPr lang="zh-CN" altLang="en-US" b="1" dirty="0"/>
              <a:t>的阶乘例子的对比</a:t>
            </a:r>
            <a:endParaRPr lang="en-US" altLang="zh-CN" b="1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E85033A-4552-4AB0-A3D2-728A665E02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526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868"/>
    </mc:Choice>
    <mc:Fallback xmlns="">
      <p:transition spd="slow" advTm="63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9553"/>
            <a:ext cx="9144000" cy="625889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95536" y="2204864"/>
            <a:ext cx="4608512" cy="17281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95536" y="4290189"/>
            <a:ext cx="4608512" cy="14430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959681" y="3615407"/>
            <a:ext cx="23567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ea typeface="仿宋" panose="02010609060101010101" pitchFamily="49" charset="-122"/>
              </a:rPr>
              <a:t>展开</a:t>
            </a:r>
            <a:r>
              <a:rPr lang="en-US" altLang="zh-CN" sz="2400" b="1" dirty="0">
                <a:solidFill>
                  <a:srgbClr val="FF0000"/>
                </a:solidFill>
                <a:ea typeface="仿宋" panose="02010609060101010101" pitchFamily="49" charset="-122"/>
              </a:rPr>
              <a:t>Exp1</a:t>
            </a:r>
            <a:r>
              <a:rPr lang="zh-CN" altLang="en-US" sz="2400" b="1" dirty="0">
                <a:solidFill>
                  <a:srgbClr val="FF0000"/>
                </a:solidFill>
                <a:ea typeface="仿宋" panose="02010609060101010101" pitchFamily="49" charset="-122"/>
              </a:rPr>
              <a:t>和</a:t>
            </a:r>
            <a:r>
              <a:rPr lang="en-US" altLang="zh-CN" sz="2400" b="1" dirty="0">
                <a:solidFill>
                  <a:srgbClr val="FF0000"/>
                </a:solidFill>
                <a:ea typeface="仿宋" panose="02010609060101010101" pitchFamily="49" charset="-122"/>
              </a:rPr>
              <a:t>Exp2</a:t>
            </a:r>
            <a:endParaRPr lang="zh-CN" altLang="en-US" sz="2400" b="1" dirty="0">
              <a:solidFill>
                <a:srgbClr val="FF0000"/>
              </a:solidFill>
              <a:ea typeface="仿宋" panose="02010609060101010101" pitchFamily="49" charset="-122"/>
            </a:endParaRPr>
          </a:p>
        </p:txBody>
      </p:sp>
      <p:cxnSp>
        <p:nvCxnSpPr>
          <p:cNvPr id="15" name="直接箭头连接符 14"/>
          <p:cNvCxnSpPr>
            <a:cxnSpLocks/>
            <a:stCxn id="9" idx="3"/>
          </p:cNvCxnSpPr>
          <p:nvPr/>
        </p:nvCxnSpPr>
        <p:spPr>
          <a:xfrm>
            <a:off x="5004048" y="3068960"/>
            <a:ext cx="955633" cy="729665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cxnSpLocks/>
            <a:stCxn id="10" idx="3"/>
          </p:cNvCxnSpPr>
          <p:nvPr/>
        </p:nvCxnSpPr>
        <p:spPr>
          <a:xfrm flipV="1">
            <a:off x="5004048" y="3933056"/>
            <a:ext cx="955633" cy="1078667"/>
          </a:xfrm>
          <a:prstGeom prst="straightConnector1">
            <a:avLst/>
          </a:prstGeom>
          <a:ln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BBD8D57D-F355-48B0-89FC-2F86D236F7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953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827"/>
    </mc:Choice>
    <mc:Fallback xmlns="">
      <p:transition spd="slow" advTm="108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5207</TotalTime>
  <Words>1695</Words>
  <Application>Microsoft Office PowerPoint</Application>
  <PresentationFormat>全屏显示(4:3)</PresentationFormat>
  <Paragraphs>329</Paragraphs>
  <Slides>11</Slides>
  <Notes>3</Notes>
  <HiddenSlides>0</HiddenSlides>
  <MMClips>11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5" baseType="lpstr">
      <vt:lpstr>Goudy Stout</vt:lpstr>
      <vt:lpstr>等线</vt:lpstr>
      <vt:lpstr>仿宋</vt:lpstr>
      <vt:lpstr>黑体</vt:lpstr>
      <vt:lpstr>华文仿宋</vt:lpstr>
      <vt:lpstr>宋体</vt:lpstr>
      <vt:lpstr>Arial</vt:lpstr>
      <vt:lpstr>Calibri</vt:lpstr>
      <vt:lpstr>Courier New</vt:lpstr>
      <vt:lpstr>Garamond</vt:lpstr>
      <vt:lpstr>Tahoma</vt:lpstr>
      <vt:lpstr>Times New Roman</vt:lpstr>
      <vt:lpstr>Wingdings</vt:lpstr>
      <vt:lpstr>Office Theme</vt:lpstr>
      <vt:lpstr>编译实习</vt:lpstr>
      <vt:lpstr>PowerPoint 演示文稿</vt:lpstr>
      <vt:lpstr>Spiglet 与 Piglet</vt:lpstr>
      <vt:lpstr>Piglet代码语法</vt:lpstr>
      <vt:lpstr>Spiglet代码语法</vt:lpstr>
      <vt:lpstr>求10的阶乘例子的对比</vt:lpstr>
      <vt:lpstr>求10的阶乘例子的对比</vt:lpstr>
      <vt:lpstr>求10的阶乘例子的对比</vt:lpstr>
      <vt:lpstr>PowerPoint 演示文稿</vt:lpstr>
      <vt:lpstr>作业提交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第4章 类包和接口</dc:title>
  <dc:creator>唐大仕 http://www.dstang.com</dc:creator>
  <cp:lastModifiedBy>Huang Jun</cp:lastModifiedBy>
  <cp:revision>1141</cp:revision>
  <dcterms:created xsi:type="dcterms:W3CDTF">1601-01-01T00:00:00Z</dcterms:created>
  <dcterms:modified xsi:type="dcterms:W3CDTF">2020-03-23T02:23:33Z</dcterms:modified>
</cp:coreProperties>
</file>